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9" r:id="rId3"/>
    <p:sldMasterId id="2147483681" r:id="rId4"/>
  </p:sldMasterIdLst>
  <p:notesMasterIdLst>
    <p:notesMasterId r:id="rId34"/>
  </p:notesMasterIdLst>
  <p:sldIdLst>
    <p:sldId id="256" r:id="rId5"/>
    <p:sldId id="279" r:id="rId6"/>
    <p:sldId id="258" r:id="rId7"/>
    <p:sldId id="259" r:id="rId8"/>
    <p:sldId id="390" r:id="rId9"/>
    <p:sldId id="391" r:id="rId10"/>
    <p:sldId id="392" r:id="rId11"/>
    <p:sldId id="397" r:id="rId12"/>
    <p:sldId id="383" r:id="rId13"/>
    <p:sldId id="394" r:id="rId14"/>
    <p:sldId id="395" r:id="rId15"/>
    <p:sldId id="396" r:id="rId16"/>
    <p:sldId id="398" r:id="rId17"/>
    <p:sldId id="384" r:id="rId18"/>
    <p:sldId id="386" r:id="rId19"/>
    <p:sldId id="388" r:id="rId20"/>
    <p:sldId id="387" r:id="rId21"/>
    <p:sldId id="340" r:id="rId22"/>
    <p:sldId id="351" r:id="rId23"/>
    <p:sldId id="334" r:id="rId24"/>
    <p:sldId id="338" r:id="rId25"/>
    <p:sldId id="402" r:id="rId26"/>
    <p:sldId id="399" r:id="rId27"/>
    <p:sldId id="282" r:id="rId28"/>
    <p:sldId id="400" r:id="rId29"/>
    <p:sldId id="283" r:id="rId30"/>
    <p:sldId id="281" r:id="rId31"/>
    <p:sldId id="320" r:id="rId32"/>
    <p:sldId id="319"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1">
          <p15:clr>
            <a:srgbClr val="A4A3A4"/>
          </p15:clr>
        </p15:guide>
        <p15:guide id="2" pos="285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A79590-DD5D-3FE8-A6E8-8AE76367BAC4}" name="Claire Gill" initials="CG" userId="S::CGill@bonehealthandosteoporosis.org::de056372-6bf9-4cf3-a525-3fc8d97e72bc" providerId="AD"/>
  <p188:author id="{9CBF2DE5-EB74-026D-C71F-D572A4DFBF69}" name="Fesler, Douglas" initials="FD" userId="S::DFESLER@smithbucklin.com::48aceec3-30f8-4881-9a46-eda6fa06aa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1E41"/>
    <a:srgbClr val="011E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989" autoAdjust="0"/>
  </p:normalViewPr>
  <p:slideViewPr>
    <p:cSldViewPr snapToGrid="0" snapToObjects="1" showGuides="1">
      <p:cViewPr varScale="1">
        <p:scale>
          <a:sx n="89" d="100"/>
          <a:sy n="89" d="100"/>
        </p:scale>
        <p:origin x="2244" y="66"/>
      </p:cViewPr>
      <p:guideLst>
        <p:guide orient="horz" pos="791"/>
        <p:guide pos="285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9043C-A8FC-4914-9747-A2C5E11AF971}"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74319-5CF4-4597-A164-37E35342520B}" type="slidenum">
              <a:rPr lang="en-US" smtClean="0"/>
              <a:t>‹#›</a:t>
            </a:fld>
            <a:endParaRPr lang="en-US"/>
          </a:p>
        </p:txBody>
      </p:sp>
    </p:spTree>
    <p:extLst>
      <p:ext uri="{BB962C8B-B14F-4D97-AF65-F5344CB8AC3E}">
        <p14:creationId xmlns:p14="http://schemas.microsoft.com/office/powerpoint/2010/main" val="867888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C74319-5CF4-4597-A164-37E35342520B}" type="slidenum">
              <a:rPr lang="en-US" smtClean="0"/>
              <a:t>11</a:t>
            </a:fld>
            <a:endParaRPr lang="en-US"/>
          </a:p>
        </p:txBody>
      </p:sp>
    </p:spTree>
    <p:extLst>
      <p:ext uri="{BB962C8B-B14F-4D97-AF65-F5344CB8AC3E}">
        <p14:creationId xmlns:p14="http://schemas.microsoft.com/office/powerpoint/2010/main" val="76474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Most of your meetings will be short – this is typical. A 15-minute meeting can be effective if you use your time wisely. There’s no need to beat around the bush – the people you will be meeting with expect you to ask them to do something.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15EC1-461F-463A-8939-B5D8E21178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30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Follow-up</a:t>
            </a:r>
            <a:r>
              <a:rPr lang="en-US" baseline="0" dirty="0"/>
              <a:t> is extremely important! A thank you note is a must but since all mail sent to Capitol Hill goes through an elaborate screening process before it is delivered and can be delayed by 4 to 6 weeks, email is the best method of communicating with the aides you met with. </a:t>
            </a:r>
          </a:p>
          <a:p>
            <a:r>
              <a:rPr lang="en-US" baseline="0" dirty="0"/>
              <a:t>Also, due to security concerns and the volume of email they receive, most congressional staffers have strict limits on the size of messages they can receive. When sending follow-up information, include hyperlinks to key documents in the text of the message instead of attachments whenever possible. If you must send a large PDF or document, break it up into smaller files and send it via several messages instead of a single one. </a:t>
            </a:r>
          </a:p>
          <a:p>
            <a:r>
              <a:rPr lang="en-US" baseline="0" dirty="0"/>
              <a:t>And don’t forget to remind the aides you met with if they promised to get information you requested about the member of Congress’ position on NIH funding or other issues you discussed</a:t>
            </a:r>
          </a:p>
          <a:p>
            <a:r>
              <a:rPr lang="en-US" baseline="0" dirty="0"/>
              <a:t>Any questions or concerns you may have after your meetings should be reported to Hannah, Doug or Claire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15EC1-461F-463A-8939-B5D8E21178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67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a:solidFill>
                  <a:schemeClr val="tx1"/>
                </a:solidFill>
                <a:latin typeface="Georgia" panose="02040502050405020303" pitchFamily="18" charset="0"/>
                <a:ea typeface="ＭＳ Ｐゴシック" panose="020B0600070205080204" pitchFamily="34" charset="-128"/>
              </a:defRPr>
            </a:lvl1pPr>
            <a:lvl2pPr marL="742950" indent="-285750" defTabSz="917575">
              <a:defRPr sz="2000">
                <a:solidFill>
                  <a:schemeClr val="tx1"/>
                </a:solidFill>
                <a:latin typeface="Georgia" panose="02040502050405020303" pitchFamily="18" charset="0"/>
                <a:ea typeface="ＭＳ Ｐゴシック" panose="020B0600070205080204" pitchFamily="34" charset="-128"/>
              </a:defRPr>
            </a:lvl2pPr>
            <a:lvl3pPr marL="1143000" indent="-228600" defTabSz="917575">
              <a:defRPr sz="2000">
                <a:solidFill>
                  <a:schemeClr val="tx1"/>
                </a:solidFill>
                <a:latin typeface="Georgia" panose="02040502050405020303" pitchFamily="18" charset="0"/>
                <a:ea typeface="ＭＳ Ｐゴシック" panose="020B0600070205080204" pitchFamily="34" charset="-128"/>
              </a:defRPr>
            </a:lvl3pPr>
            <a:lvl4pPr marL="1600200" indent="-228600" defTabSz="917575">
              <a:defRPr sz="2000">
                <a:solidFill>
                  <a:schemeClr val="tx1"/>
                </a:solidFill>
                <a:latin typeface="Georgia" panose="02040502050405020303" pitchFamily="18" charset="0"/>
                <a:ea typeface="ＭＳ Ｐゴシック" panose="020B0600070205080204" pitchFamily="34" charset="-128"/>
              </a:defRPr>
            </a:lvl4pPr>
            <a:lvl5pPr marL="2057400" indent="-228600" defTabSz="917575">
              <a:defRPr sz="2000">
                <a:solidFill>
                  <a:schemeClr val="tx1"/>
                </a:solidFill>
                <a:latin typeface="Georgia" panose="02040502050405020303" pitchFamily="18" charset="0"/>
                <a:ea typeface="ＭＳ Ｐゴシック" panose="020B0600070205080204" pitchFamily="34" charset="-128"/>
              </a:defRPr>
            </a:lvl5pPr>
            <a:lvl6pPr marL="2514600" indent="-228600" defTabSz="917575" eaLnBrk="0" fontAlgn="base" hangingPunct="0">
              <a:spcBef>
                <a:spcPct val="0"/>
              </a:spcBef>
              <a:spcAft>
                <a:spcPct val="0"/>
              </a:spcAft>
              <a:defRPr sz="2000">
                <a:solidFill>
                  <a:schemeClr val="tx1"/>
                </a:solidFill>
                <a:latin typeface="Georgia" panose="02040502050405020303" pitchFamily="18" charset="0"/>
                <a:ea typeface="ＭＳ Ｐゴシック" panose="020B0600070205080204" pitchFamily="34" charset="-128"/>
              </a:defRPr>
            </a:lvl6pPr>
            <a:lvl7pPr marL="2971800" indent="-228600" defTabSz="917575" eaLnBrk="0" fontAlgn="base" hangingPunct="0">
              <a:spcBef>
                <a:spcPct val="0"/>
              </a:spcBef>
              <a:spcAft>
                <a:spcPct val="0"/>
              </a:spcAft>
              <a:defRPr sz="2000">
                <a:solidFill>
                  <a:schemeClr val="tx1"/>
                </a:solidFill>
                <a:latin typeface="Georgia" panose="02040502050405020303" pitchFamily="18" charset="0"/>
                <a:ea typeface="ＭＳ Ｐゴシック" panose="020B0600070205080204" pitchFamily="34" charset="-128"/>
              </a:defRPr>
            </a:lvl7pPr>
            <a:lvl8pPr marL="3429000" indent="-228600" defTabSz="917575" eaLnBrk="0" fontAlgn="base" hangingPunct="0">
              <a:spcBef>
                <a:spcPct val="0"/>
              </a:spcBef>
              <a:spcAft>
                <a:spcPct val="0"/>
              </a:spcAft>
              <a:defRPr sz="2000">
                <a:solidFill>
                  <a:schemeClr val="tx1"/>
                </a:solidFill>
                <a:latin typeface="Georgia" panose="02040502050405020303" pitchFamily="18" charset="0"/>
                <a:ea typeface="ＭＳ Ｐゴシック" panose="020B0600070205080204" pitchFamily="34" charset="-128"/>
              </a:defRPr>
            </a:lvl8pPr>
            <a:lvl9pPr marL="3886200" indent="-228600" defTabSz="917575" eaLnBrk="0" fontAlgn="base" hangingPunct="0">
              <a:spcBef>
                <a:spcPct val="0"/>
              </a:spcBef>
              <a:spcAft>
                <a:spcPct val="0"/>
              </a:spcAft>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r" defTabSz="917575" rtl="0" eaLnBrk="1" fontAlgn="auto" latinLnBrk="0" hangingPunct="1">
              <a:lnSpc>
                <a:spcPct val="100000"/>
              </a:lnSpc>
              <a:spcBef>
                <a:spcPts val="0"/>
              </a:spcBef>
              <a:spcAft>
                <a:spcPts val="0"/>
              </a:spcAft>
              <a:buClrTx/>
              <a:buSzTx/>
              <a:buFontTx/>
              <a:buNone/>
              <a:tabLst/>
              <a:defRPr/>
            </a:pPr>
            <a:fld id="{94A3E00F-D858-4B8E-B744-7D08D025E59B}"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7575"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71459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a:t>
            </a:r>
            <a:r>
              <a:rPr lang="en-US" baseline="0" dirty="0"/>
              <a:t> relationships with your members of Congress will not happen immediately. These are some things you can do after you get back from your visit to Capitol Hill to continue engaging with your elected officials.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15EC1-461F-463A-8939-B5D8E21178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211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6012" y="2130847"/>
            <a:ext cx="8276422" cy="1102519"/>
          </a:xfrm>
        </p:spPr>
        <p:txBody>
          <a:bodyPr/>
          <a:lstStyle>
            <a:lvl1pPr algn="l">
              <a:defRPr>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16012" y="4132046"/>
            <a:ext cx="8276422" cy="480899"/>
          </a:xfrm>
        </p:spPr>
        <p:txBody>
          <a:bodyPr>
            <a:normAutofit/>
          </a:bodyPr>
          <a:lstStyle>
            <a:lvl1pPr marL="0" indent="0" algn="l">
              <a:buNone/>
              <a:defRPr sz="2400">
                <a:solidFill>
                  <a:srgbClr val="8A1E4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8791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B6453-8F16-1F43-8122-BE0DABFDEBBA}" type="slidenum">
              <a:rPr lang="en-US" smtClean="0"/>
              <a:t>‹#›</a:t>
            </a:fld>
            <a:endParaRPr lang="en-US"/>
          </a:p>
        </p:txBody>
      </p:sp>
    </p:spTree>
    <p:extLst>
      <p:ext uri="{BB962C8B-B14F-4D97-AF65-F5344CB8AC3E}">
        <p14:creationId xmlns:p14="http://schemas.microsoft.com/office/powerpoint/2010/main" val="381798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B6453-8F16-1F43-8122-BE0DABFDEBBA}" type="slidenum">
              <a:rPr lang="en-US" smtClean="0"/>
              <a:t>‹#›</a:t>
            </a:fld>
            <a:endParaRPr lang="en-US"/>
          </a:p>
        </p:txBody>
      </p:sp>
    </p:spTree>
    <p:extLst>
      <p:ext uri="{BB962C8B-B14F-4D97-AF65-F5344CB8AC3E}">
        <p14:creationId xmlns:p14="http://schemas.microsoft.com/office/powerpoint/2010/main" val="327875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sp>
        <p:nvSpPr>
          <p:cNvPr id="135170" name="Rectangle 2"/>
          <p:cNvSpPr>
            <a:spLocks noChangeArrowheads="1"/>
          </p:cNvSpPr>
          <p:nvPr/>
        </p:nvSpPr>
        <p:spPr bwMode="ltGray">
          <a:xfrm>
            <a:off x="0" y="0"/>
            <a:ext cx="9144000" cy="3624263"/>
          </a:xfrm>
          <a:prstGeom prst="rect">
            <a:avLst/>
          </a:prstGeom>
          <a:solidFill>
            <a:schemeClr val="accent2"/>
          </a:solidFill>
          <a:ln w="9525">
            <a:noFill/>
            <a:miter lim="800000"/>
            <a:headEnd/>
            <a:tailEnd/>
          </a:ln>
          <a:effectLst/>
        </p:spPr>
        <p:txBody>
          <a:bodyPr wrap="none" anchor="ctr"/>
          <a:lstStyle/>
          <a:p>
            <a:endParaRPr lang="en-US" sz="1350"/>
          </a:p>
        </p:txBody>
      </p:sp>
      <p:sp>
        <p:nvSpPr>
          <p:cNvPr id="135171" name="AutoShape 3"/>
          <p:cNvSpPr>
            <a:spLocks noChangeArrowheads="1"/>
          </p:cNvSpPr>
          <p:nvPr/>
        </p:nvSpPr>
        <p:spPr bwMode="ltGray">
          <a:xfrm flipH="1">
            <a:off x="2411413" y="3436144"/>
            <a:ext cx="722376" cy="377429"/>
          </a:xfrm>
          <a:prstGeom prst="homePlate">
            <a:avLst>
              <a:gd name="adj" fmla="val 42902"/>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sz="1350"/>
          </a:p>
        </p:txBody>
      </p:sp>
      <p:sp>
        <p:nvSpPr>
          <p:cNvPr id="135172" name="AutoShape 4"/>
          <p:cNvSpPr>
            <a:spLocks noChangeArrowheads="1"/>
          </p:cNvSpPr>
          <p:nvPr/>
        </p:nvSpPr>
        <p:spPr bwMode="ltGray">
          <a:xfrm flipH="1">
            <a:off x="2700339" y="3436144"/>
            <a:ext cx="719137" cy="377429"/>
          </a:xfrm>
          <a:prstGeom prst="homePlate">
            <a:avLst>
              <a:gd name="adj" fmla="val 35725"/>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sz="1350"/>
          </a:p>
        </p:txBody>
      </p:sp>
      <p:sp>
        <p:nvSpPr>
          <p:cNvPr id="135175" name="AutoShape 7"/>
          <p:cNvSpPr>
            <a:spLocks noChangeArrowheads="1"/>
          </p:cNvSpPr>
          <p:nvPr/>
        </p:nvSpPr>
        <p:spPr bwMode="gray">
          <a:xfrm flipH="1">
            <a:off x="2987675" y="3436144"/>
            <a:ext cx="6156325" cy="376238"/>
          </a:xfrm>
          <a:prstGeom prst="homePlate">
            <a:avLst>
              <a:gd name="adj" fmla="val 32516"/>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sz="1350"/>
          </a:p>
        </p:txBody>
      </p:sp>
      <p:sp>
        <p:nvSpPr>
          <p:cNvPr id="135177" name="Rectangle 9"/>
          <p:cNvSpPr>
            <a:spLocks noGrp="1" noChangeArrowheads="1"/>
          </p:cNvSpPr>
          <p:nvPr>
            <p:ph type="subTitle" sz="quarter" idx="1"/>
          </p:nvPr>
        </p:nvSpPr>
        <p:spPr>
          <a:xfrm>
            <a:off x="3124200" y="3423047"/>
            <a:ext cx="5835650" cy="400050"/>
          </a:xfrm>
        </p:spPr>
        <p:txBody>
          <a:bodyPr/>
          <a:lstStyle>
            <a:lvl1pPr marL="0" indent="0">
              <a:buFont typeface="Wingdings" pitchFamily="2" charset="2"/>
              <a:buNone/>
              <a:defRPr sz="1800" b="0" cap="none" spc="0">
                <a:ln>
                  <a:noFill/>
                </a:ln>
                <a:solidFill>
                  <a:schemeClr val="tx1"/>
                </a:solidFill>
                <a:effectLst/>
              </a:defRPr>
            </a:lvl1pPr>
          </a:lstStyle>
          <a:p>
            <a:r>
              <a:rPr lang="en-US"/>
              <a:t>Click to edit Master subtitle style</a:t>
            </a:r>
          </a:p>
        </p:txBody>
      </p:sp>
      <p:sp>
        <p:nvSpPr>
          <p:cNvPr id="135178" name="Rectangle 10"/>
          <p:cNvSpPr>
            <a:spLocks noGrp="1" noChangeArrowheads="1"/>
          </p:cNvSpPr>
          <p:nvPr>
            <p:ph type="dt" sz="quarter" idx="2"/>
          </p:nvPr>
        </p:nvSpPr>
        <p:spPr>
          <a:xfrm>
            <a:off x="457200" y="4743450"/>
            <a:ext cx="2133600" cy="297656"/>
          </a:xfrm>
        </p:spPr>
        <p:txBody>
          <a:bodyPr/>
          <a:lstStyle>
            <a:lvl1pPr>
              <a:defRPr/>
            </a:lvl1pPr>
          </a:lstStyle>
          <a:p>
            <a:endParaRPr lang="en-US"/>
          </a:p>
        </p:txBody>
      </p:sp>
      <p:sp>
        <p:nvSpPr>
          <p:cNvPr id="135179" name="Rectangle 11"/>
          <p:cNvSpPr>
            <a:spLocks noGrp="1" noChangeArrowheads="1"/>
          </p:cNvSpPr>
          <p:nvPr>
            <p:ph type="ftr" sz="quarter" idx="3"/>
          </p:nvPr>
        </p:nvSpPr>
        <p:spPr>
          <a:xfrm>
            <a:off x="3124200" y="4743450"/>
            <a:ext cx="2895600" cy="297656"/>
          </a:xfrm>
          <a:prstGeom prst="rect">
            <a:avLst/>
          </a:prstGeom>
        </p:spPr>
        <p:txBody>
          <a:bodyPr/>
          <a:lstStyle>
            <a:lvl1pPr algn="ctr">
              <a:defRPr/>
            </a:lvl1pPr>
          </a:lstStyle>
          <a:p>
            <a:endParaRPr lang="en-US"/>
          </a:p>
        </p:txBody>
      </p:sp>
      <p:sp>
        <p:nvSpPr>
          <p:cNvPr id="135180" name="Rectangle 12"/>
          <p:cNvSpPr>
            <a:spLocks noGrp="1" noChangeArrowheads="1"/>
          </p:cNvSpPr>
          <p:nvPr>
            <p:ph type="sldNum" sz="quarter" idx="4"/>
          </p:nvPr>
        </p:nvSpPr>
        <p:spPr>
          <a:xfrm>
            <a:off x="6553200" y="4743450"/>
            <a:ext cx="2133600" cy="297656"/>
          </a:xfrm>
        </p:spPr>
        <p:txBody>
          <a:bodyPr/>
          <a:lstStyle>
            <a:lvl1pPr>
              <a:defRPr/>
            </a:lvl1pPr>
          </a:lstStyle>
          <a:p>
            <a:fld id="{27F66E54-3627-4F35-8DF4-1F54E65EB408}" type="slidenum">
              <a:rPr lang="en-US"/>
              <a:pPr/>
              <a:t>‹#›</a:t>
            </a:fld>
            <a:endParaRPr lang="en-US"/>
          </a:p>
        </p:txBody>
      </p:sp>
      <p:sp>
        <p:nvSpPr>
          <p:cNvPr id="14" name="Title 13"/>
          <p:cNvSpPr>
            <a:spLocks noGrp="1"/>
          </p:cNvSpPr>
          <p:nvPr>
            <p:ph type="title"/>
          </p:nvPr>
        </p:nvSpPr>
        <p:spPr>
          <a:xfrm>
            <a:off x="2590800" y="2286000"/>
            <a:ext cx="6400800" cy="1085850"/>
          </a:xfrm>
        </p:spPr>
        <p:txBody>
          <a:bodyPr anchor="b">
            <a:noAutofit/>
          </a:bodyPr>
          <a:lstStyle>
            <a:lvl1pPr algn="l">
              <a:defRPr sz="4050" b="1"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a:t>Click to edit Master title style</a:t>
            </a:r>
          </a:p>
        </p:txBody>
      </p:sp>
      <p:pic>
        <p:nvPicPr>
          <p:cNvPr id="12" name="Picture 11" descr="FASEB logosmall.gif"/>
          <p:cNvPicPr>
            <a:picLocks noChangeAspect="1"/>
          </p:cNvPicPr>
          <p:nvPr userDrawn="1"/>
        </p:nvPicPr>
        <p:blipFill>
          <a:blip r:embed="rId2" cstate="print"/>
          <a:stretch>
            <a:fillRect/>
          </a:stretch>
        </p:blipFill>
        <p:spPr>
          <a:xfrm>
            <a:off x="420981" y="367586"/>
            <a:ext cx="3730038" cy="843017"/>
          </a:xfrm>
          <a:prstGeom prst="rect">
            <a:avLst/>
          </a:prstGeom>
        </p:spPr>
      </p:pic>
    </p:spTree>
    <p:extLst>
      <p:ext uri="{BB962C8B-B14F-4D97-AF65-F5344CB8AC3E}">
        <p14:creationId xmlns:p14="http://schemas.microsoft.com/office/powerpoint/2010/main" val="1863359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823"/>
            <a:ext cx="8229600" cy="472678"/>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B880891D-F623-43F5-8A70-E4D501C286D5}" type="slidenum">
              <a:rPr lang="en-US"/>
              <a:pPr/>
              <a:t>‹#›</a:t>
            </a:fld>
            <a:endParaRPr lang="en-US"/>
          </a:p>
        </p:txBody>
      </p:sp>
      <p:sp>
        <p:nvSpPr>
          <p:cNvPr id="9" name="Rectangle 10"/>
          <p:cNvSpPr>
            <a:spLocks noGrp="1" noChangeArrowheads="1"/>
          </p:cNvSpPr>
          <p:nvPr>
            <p:ph type="dt" sz="half" idx="2"/>
          </p:nvPr>
        </p:nvSpPr>
        <p:spPr bwMode="auto">
          <a:xfrm>
            <a:off x="457200" y="4914900"/>
            <a:ext cx="2133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endParaRPr lang="en-US" dirty="0"/>
          </a:p>
        </p:txBody>
      </p:sp>
    </p:spTree>
    <p:extLst>
      <p:ext uri="{BB962C8B-B14F-4D97-AF65-F5344CB8AC3E}">
        <p14:creationId xmlns:p14="http://schemas.microsoft.com/office/powerpoint/2010/main" val="860510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A15C990C-4BA8-42AE-9002-D5D2D2A599FF}" type="slidenum">
              <a:rPr lang="en-US"/>
              <a:pPr/>
              <a:t>‹#›</a:t>
            </a:fld>
            <a:endParaRPr lang="en-US"/>
          </a:p>
        </p:txBody>
      </p:sp>
      <p:sp>
        <p:nvSpPr>
          <p:cNvPr id="8" name="Rectangle 10"/>
          <p:cNvSpPr>
            <a:spLocks noGrp="1" noChangeArrowheads="1"/>
          </p:cNvSpPr>
          <p:nvPr>
            <p:ph type="dt" sz="half" idx="2"/>
          </p:nvPr>
        </p:nvSpPr>
        <p:spPr bwMode="auto">
          <a:xfrm>
            <a:off x="457200" y="4914900"/>
            <a:ext cx="2133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endParaRPr lang="en-US" dirty="0"/>
          </a:p>
        </p:txBody>
      </p:sp>
    </p:spTree>
    <p:extLst>
      <p:ext uri="{BB962C8B-B14F-4D97-AF65-F5344CB8AC3E}">
        <p14:creationId xmlns:p14="http://schemas.microsoft.com/office/powerpoint/2010/main" val="3722356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823"/>
            <a:ext cx="8229600" cy="47267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800101"/>
            <a:ext cx="4038600" cy="379452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00101"/>
            <a:ext cx="4038600" cy="379452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738FC4A-4786-4127-8D0C-72B9EAB3EFFA}" type="slidenum">
              <a:rPr lang="en-US"/>
              <a:pPr/>
              <a:t>‹#›</a:t>
            </a:fld>
            <a:endParaRPr lang="en-US"/>
          </a:p>
        </p:txBody>
      </p:sp>
      <p:sp>
        <p:nvSpPr>
          <p:cNvPr id="9" name="Rectangle 10"/>
          <p:cNvSpPr>
            <a:spLocks noGrp="1" noChangeArrowheads="1"/>
          </p:cNvSpPr>
          <p:nvPr>
            <p:ph type="dt" sz="half" idx="13"/>
          </p:nvPr>
        </p:nvSpPr>
        <p:spPr bwMode="auto">
          <a:xfrm>
            <a:off x="457200" y="4914900"/>
            <a:ext cx="2133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endParaRPr lang="en-US" dirty="0"/>
          </a:p>
        </p:txBody>
      </p:sp>
    </p:spTree>
    <p:extLst>
      <p:ext uri="{BB962C8B-B14F-4D97-AF65-F5344CB8AC3E}">
        <p14:creationId xmlns:p14="http://schemas.microsoft.com/office/powerpoint/2010/main" val="157288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A8F72DF6-DBA3-4986-8C91-C0E8007AA548}" type="slidenum">
              <a:rPr lang="en-US"/>
              <a:pPr/>
              <a:t>‹#›</a:t>
            </a:fld>
            <a:endParaRPr lang="en-US"/>
          </a:p>
        </p:txBody>
      </p:sp>
      <p:sp>
        <p:nvSpPr>
          <p:cNvPr id="10" name="Title 9"/>
          <p:cNvSpPr>
            <a:spLocks noGrp="1"/>
          </p:cNvSpPr>
          <p:nvPr>
            <p:ph type="title"/>
          </p:nvPr>
        </p:nvSpPr>
        <p:spPr/>
        <p:txBody>
          <a:bodyPr/>
          <a:lstStyle/>
          <a:p>
            <a:r>
              <a:rPr lang="en-US"/>
              <a:t>Click to edit Master title style</a:t>
            </a:r>
          </a:p>
        </p:txBody>
      </p:sp>
      <p:sp>
        <p:nvSpPr>
          <p:cNvPr id="12" name="Rectangle 10"/>
          <p:cNvSpPr>
            <a:spLocks noGrp="1" noChangeArrowheads="1"/>
          </p:cNvSpPr>
          <p:nvPr>
            <p:ph type="dt" sz="half" idx="13"/>
          </p:nvPr>
        </p:nvSpPr>
        <p:spPr bwMode="auto">
          <a:xfrm>
            <a:off x="457200" y="4914900"/>
            <a:ext cx="2133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endParaRPr lang="en-US" dirty="0"/>
          </a:p>
        </p:txBody>
      </p:sp>
    </p:spTree>
    <p:extLst>
      <p:ext uri="{BB962C8B-B14F-4D97-AF65-F5344CB8AC3E}">
        <p14:creationId xmlns:p14="http://schemas.microsoft.com/office/powerpoint/2010/main" val="3258933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8823"/>
            <a:ext cx="8229600" cy="472678"/>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369DCA79-8C2B-443E-A59B-5356588C6C20}" type="slidenum">
              <a:rPr lang="en-US"/>
              <a:pPr/>
              <a:t>‹#›</a:t>
            </a:fld>
            <a:endParaRPr lang="en-US"/>
          </a:p>
        </p:txBody>
      </p:sp>
      <p:sp>
        <p:nvSpPr>
          <p:cNvPr id="7" name="Rectangle 10"/>
          <p:cNvSpPr>
            <a:spLocks noGrp="1" noChangeArrowheads="1"/>
          </p:cNvSpPr>
          <p:nvPr>
            <p:ph type="dt" sz="half" idx="2"/>
          </p:nvPr>
        </p:nvSpPr>
        <p:spPr bwMode="auto">
          <a:xfrm>
            <a:off x="457200" y="4914900"/>
            <a:ext cx="2133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endParaRPr lang="en-US" dirty="0"/>
          </a:p>
        </p:txBody>
      </p:sp>
    </p:spTree>
    <p:extLst>
      <p:ext uri="{BB962C8B-B14F-4D97-AF65-F5344CB8AC3E}">
        <p14:creationId xmlns:p14="http://schemas.microsoft.com/office/powerpoint/2010/main" val="336082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251B94D4-3EBA-4E93-9A37-9F6F3846EA4E}" type="slidenum">
              <a:rPr lang="en-US"/>
              <a:pPr/>
              <a:t>‹#›</a:t>
            </a:fld>
            <a:endParaRPr lang="en-US"/>
          </a:p>
        </p:txBody>
      </p:sp>
      <p:sp>
        <p:nvSpPr>
          <p:cNvPr id="6" name="Rectangle 10"/>
          <p:cNvSpPr>
            <a:spLocks noGrp="1" noChangeArrowheads="1"/>
          </p:cNvSpPr>
          <p:nvPr>
            <p:ph type="dt" sz="half" idx="2"/>
          </p:nvPr>
        </p:nvSpPr>
        <p:spPr bwMode="auto">
          <a:xfrm>
            <a:off x="457200" y="4914900"/>
            <a:ext cx="2133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endParaRPr lang="en-US" dirty="0"/>
          </a:p>
        </p:txBody>
      </p:sp>
    </p:spTree>
    <p:extLst>
      <p:ext uri="{BB962C8B-B14F-4D97-AF65-F5344CB8AC3E}">
        <p14:creationId xmlns:p14="http://schemas.microsoft.com/office/powerpoint/2010/main" val="2673273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7772400" cy="366713"/>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857251"/>
            <a:ext cx="5111750" cy="373737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857251"/>
            <a:ext cx="3008313" cy="373737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6B8276F2-D6EA-4DB9-9FAC-72F46F6B671E}" type="slidenum">
              <a:rPr lang="en-US"/>
              <a:pPr/>
              <a:t>‹#›</a:t>
            </a:fld>
            <a:endParaRPr lang="en-US"/>
          </a:p>
        </p:txBody>
      </p:sp>
      <p:sp>
        <p:nvSpPr>
          <p:cNvPr id="9" name="Rectangle 10"/>
          <p:cNvSpPr>
            <a:spLocks noGrp="1" noChangeArrowheads="1"/>
          </p:cNvSpPr>
          <p:nvPr>
            <p:ph type="dt" sz="half" idx="13"/>
          </p:nvPr>
        </p:nvSpPr>
        <p:spPr bwMode="auto">
          <a:xfrm>
            <a:off x="457200" y="4914900"/>
            <a:ext cx="2133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endParaRPr lang="en-US" dirty="0"/>
          </a:p>
        </p:txBody>
      </p:sp>
    </p:spTree>
    <p:extLst>
      <p:ext uri="{BB962C8B-B14F-4D97-AF65-F5344CB8AC3E}">
        <p14:creationId xmlns:p14="http://schemas.microsoft.com/office/powerpoint/2010/main" val="115368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74519"/>
          </a:xfrm>
        </p:spPr>
        <p:txBody>
          <a:bodyPr>
            <a:normAutofit/>
          </a:bodyPr>
          <a:lstStyle>
            <a:lvl1pPr algn="l">
              <a:defRPr sz="2800">
                <a:solidFill>
                  <a:srgbClr val="8A1E4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980498"/>
            <a:ext cx="8229600" cy="3414191"/>
          </a:xfrm>
        </p:spPr>
        <p:txBody>
          <a:bodyPr>
            <a:normAutofit/>
          </a:bodyPr>
          <a:lstStyle>
            <a:lvl1pPr>
              <a:buClr>
                <a:schemeClr val="tx2">
                  <a:lumMod val="40000"/>
                  <a:lumOff val="60000"/>
                </a:schemeClr>
              </a:buClr>
              <a:defRPr sz="2000">
                <a:solidFill>
                  <a:srgbClr val="011E41"/>
                </a:solidFill>
              </a:defRPr>
            </a:lvl1pPr>
            <a:lvl2pPr>
              <a:buClr>
                <a:srgbClr val="8A1E41"/>
              </a:buClr>
              <a:defRPr sz="1800">
                <a:solidFill>
                  <a:srgbClr val="011E41"/>
                </a:solidFill>
              </a:defRPr>
            </a:lvl2pPr>
            <a:lvl3pPr>
              <a:defRPr sz="1600">
                <a:solidFill>
                  <a:srgbClr val="011E41"/>
                </a:solidFill>
              </a:defRPr>
            </a:lvl3pPr>
            <a:lvl4pPr>
              <a:buClr>
                <a:schemeClr val="tx2">
                  <a:lumMod val="40000"/>
                  <a:lumOff val="60000"/>
                </a:schemeClr>
              </a:buClr>
              <a:defRPr sz="1400">
                <a:solidFill>
                  <a:srgbClr val="011E41"/>
                </a:solidFill>
              </a:defRPr>
            </a:lvl4pPr>
            <a:lvl5pPr>
              <a:buClr>
                <a:srgbClr val="8A1E41"/>
              </a:buClr>
              <a:defRPr sz="1400">
                <a:solidFill>
                  <a:srgbClr val="011E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5725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5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1792288" y="800100"/>
            <a:ext cx="5486400" cy="274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3233E62F-7052-4202-9B00-94630EDECC50}" type="slidenum">
              <a:rPr lang="en-US"/>
              <a:pPr/>
              <a:t>‹#›</a:t>
            </a:fld>
            <a:endParaRPr lang="en-US"/>
          </a:p>
        </p:txBody>
      </p:sp>
      <p:sp>
        <p:nvSpPr>
          <p:cNvPr id="10" name="Rectangle 10"/>
          <p:cNvSpPr>
            <a:spLocks noGrp="1" noChangeArrowheads="1"/>
          </p:cNvSpPr>
          <p:nvPr>
            <p:ph type="dt" sz="half" idx="13"/>
          </p:nvPr>
        </p:nvSpPr>
        <p:spPr bwMode="auto">
          <a:xfrm>
            <a:off x="457200" y="4914900"/>
            <a:ext cx="2133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endParaRPr lang="en-US" dirty="0"/>
          </a:p>
        </p:txBody>
      </p:sp>
    </p:spTree>
    <p:extLst>
      <p:ext uri="{BB962C8B-B14F-4D97-AF65-F5344CB8AC3E}">
        <p14:creationId xmlns:p14="http://schemas.microsoft.com/office/powerpoint/2010/main" val="3288117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823"/>
            <a:ext cx="8229600" cy="47267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28B7135F-49C6-4AB3-A45E-E1AEFA4304D3}" type="slidenum">
              <a:rPr lang="en-US"/>
              <a:pPr/>
              <a:t>‹#›</a:t>
            </a:fld>
            <a:endParaRPr lang="en-US"/>
          </a:p>
        </p:txBody>
      </p:sp>
      <p:sp>
        <p:nvSpPr>
          <p:cNvPr id="8" name="Rectangle 10"/>
          <p:cNvSpPr>
            <a:spLocks noGrp="1" noChangeArrowheads="1"/>
          </p:cNvSpPr>
          <p:nvPr>
            <p:ph type="dt" sz="half" idx="2"/>
          </p:nvPr>
        </p:nvSpPr>
        <p:spPr bwMode="auto">
          <a:xfrm>
            <a:off x="457200" y="4914900"/>
            <a:ext cx="2133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endParaRPr lang="en-US" dirty="0"/>
          </a:p>
        </p:txBody>
      </p:sp>
    </p:spTree>
    <p:extLst>
      <p:ext uri="{BB962C8B-B14F-4D97-AF65-F5344CB8AC3E}">
        <p14:creationId xmlns:p14="http://schemas.microsoft.com/office/powerpoint/2010/main" val="3817999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4137422"/>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457201"/>
            <a:ext cx="6019800" cy="41374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740C00A9-48E5-40E4-BF78-AA17B53270F4}" type="slidenum">
              <a:rPr lang="en-US"/>
              <a:pPr/>
              <a:t>‹#›</a:t>
            </a:fld>
            <a:endParaRPr lang="en-US"/>
          </a:p>
        </p:txBody>
      </p:sp>
      <p:sp>
        <p:nvSpPr>
          <p:cNvPr id="7" name="Rectangle 2"/>
          <p:cNvSpPr>
            <a:spLocks noChangeArrowheads="1"/>
          </p:cNvSpPr>
          <p:nvPr userDrawn="1"/>
        </p:nvSpPr>
        <p:spPr bwMode="ltGray">
          <a:xfrm>
            <a:off x="8859838" y="0"/>
            <a:ext cx="284162" cy="51435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endParaRPr lang="en-US" sz="1350"/>
          </a:p>
        </p:txBody>
      </p:sp>
      <p:sp>
        <p:nvSpPr>
          <p:cNvPr id="9" name="Rectangle 10"/>
          <p:cNvSpPr>
            <a:spLocks noGrp="1" noChangeArrowheads="1"/>
          </p:cNvSpPr>
          <p:nvPr>
            <p:ph type="dt" sz="half" idx="2"/>
          </p:nvPr>
        </p:nvSpPr>
        <p:spPr bwMode="auto">
          <a:xfrm>
            <a:off x="457200" y="4914900"/>
            <a:ext cx="2133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endParaRPr lang="en-US" dirty="0"/>
          </a:p>
        </p:txBody>
      </p:sp>
    </p:spTree>
    <p:extLst>
      <p:ext uri="{BB962C8B-B14F-4D97-AF65-F5344CB8AC3E}">
        <p14:creationId xmlns:p14="http://schemas.microsoft.com/office/powerpoint/2010/main" val="3678856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823"/>
            <a:ext cx="8229600" cy="472678"/>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800101"/>
            <a:ext cx="4038600" cy="3794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00101"/>
            <a:ext cx="4038600" cy="3794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3505200" y="4857750"/>
            <a:ext cx="2133600" cy="171450"/>
          </a:xfrm>
        </p:spPr>
        <p:txBody>
          <a:bodyPr/>
          <a:lstStyle>
            <a:lvl1pPr>
              <a:defRPr/>
            </a:lvl1pPr>
          </a:lstStyle>
          <a:p>
            <a:fld id="{340FCBB2-A581-48A8-9A92-348B9AE87974}" type="slidenum">
              <a:rPr lang="en-US"/>
              <a:pPr/>
              <a:t>‹#›</a:t>
            </a:fld>
            <a:endParaRPr lang="en-US"/>
          </a:p>
        </p:txBody>
      </p:sp>
      <p:sp>
        <p:nvSpPr>
          <p:cNvPr id="10" name="Rectangle 10"/>
          <p:cNvSpPr>
            <a:spLocks noGrp="1" noChangeArrowheads="1"/>
          </p:cNvSpPr>
          <p:nvPr>
            <p:ph type="dt" sz="half" idx="13"/>
          </p:nvPr>
        </p:nvSpPr>
        <p:spPr bwMode="auto">
          <a:xfrm>
            <a:off x="457200" y="4914900"/>
            <a:ext cx="2133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endParaRPr lang="en-US" dirty="0"/>
          </a:p>
        </p:txBody>
      </p:sp>
    </p:spTree>
    <p:extLst>
      <p:ext uri="{BB962C8B-B14F-4D97-AF65-F5344CB8AC3E}">
        <p14:creationId xmlns:p14="http://schemas.microsoft.com/office/powerpoint/2010/main" val="4043651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2D80-DE35-4A3F-9D5D-5C40687DFEB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D614294-D44F-47B1-A76A-1EF89D52778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82E5792-47A0-4109-96E5-7B07458CED3D}"/>
              </a:ext>
            </a:extLst>
          </p:cNvPr>
          <p:cNvSpPr>
            <a:spLocks noGrp="1"/>
          </p:cNvSpPr>
          <p:nvPr>
            <p:ph type="dt" sz="half" idx="10"/>
          </p:nvPr>
        </p:nvSpPr>
        <p:spPr/>
        <p:txBody>
          <a:bodyPr/>
          <a:lstStyle/>
          <a:p>
            <a:pPr defTabSz="685800"/>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5653580-F335-4E52-9804-708D1CE9DB9D}"/>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F49B96F-E412-4271-A57E-EA5BE528D396}"/>
              </a:ext>
            </a:extLst>
          </p:cNvPr>
          <p:cNvSpPr>
            <a:spLocks noGrp="1"/>
          </p:cNvSpPr>
          <p:nvPr>
            <p:ph type="sldNum" sz="quarter" idx="12"/>
          </p:nvPr>
        </p:nvSpPr>
        <p:spPr/>
        <p:txBody>
          <a:bodyPr/>
          <a:lstStyle/>
          <a:p>
            <a:pPr defTabSz="685800"/>
            <a:fld id="{204B1FBB-8D19-42C0-9D46-80FBCF805968}"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03893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2D80-DE35-4A3F-9D5D-5C40687DFEB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D614294-D44F-47B1-A76A-1EF89D52778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82E5792-47A0-4109-96E5-7B07458CED3D}"/>
              </a:ext>
            </a:extLst>
          </p:cNvPr>
          <p:cNvSpPr>
            <a:spLocks noGrp="1"/>
          </p:cNvSpPr>
          <p:nvPr>
            <p:ph type="dt" sz="half" idx="10"/>
          </p:nvPr>
        </p:nvSpPr>
        <p:spPr/>
        <p:txBody>
          <a:bodyPr/>
          <a:lstStyle/>
          <a:p>
            <a:fld id="{EAA79FD7-6879-4DEB-B34A-6F02143302C7}" type="datetimeFigureOut">
              <a:rPr lang="en-US" smtClean="0"/>
              <a:t>2/7/2023</a:t>
            </a:fld>
            <a:endParaRPr lang="en-US"/>
          </a:p>
        </p:txBody>
      </p:sp>
      <p:sp>
        <p:nvSpPr>
          <p:cNvPr id="5" name="Footer Placeholder 4">
            <a:extLst>
              <a:ext uri="{FF2B5EF4-FFF2-40B4-BE49-F238E27FC236}">
                <a16:creationId xmlns:a16="http://schemas.microsoft.com/office/drawing/2014/main" id="{85653580-F335-4E52-9804-708D1CE9D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9B96F-E412-4271-A57E-EA5BE528D396}"/>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1302573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5105-D80A-40BC-88BB-886B9ABF2C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005D15-322A-4DDE-A563-3FA4085859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49EF8-B1C9-4A2E-BE45-B59879E07A05}"/>
              </a:ext>
            </a:extLst>
          </p:cNvPr>
          <p:cNvSpPr>
            <a:spLocks noGrp="1"/>
          </p:cNvSpPr>
          <p:nvPr>
            <p:ph type="dt" sz="half" idx="10"/>
          </p:nvPr>
        </p:nvSpPr>
        <p:spPr/>
        <p:txBody>
          <a:bodyPr/>
          <a:lstStyle/>
          <a:p>
            <a:fld id="{EAA79FD7-6879-4DEB-B34A-6F02143302C7}" type="datetimeFigureOut">
              <a:rPr lang="en-US" smtClean="0"/>
              <a:t>2/7/2023</a:t>
            </a:fld>
            <a:endParaRPr lang="en-US"/>
          </a:p>
        </p:txBody>
      </p:sp>
      <p:sp>
        <p:nvSpPr>
          <p:cNvPr id="5" name="Footer Placeholder 4">
            <a:extLst>
              <a:ext uri="{FF2B5EF4-FFF2-40B4-BE49-F238E27FC236}">
                <a16:creationId xmlns:a16="http://schemas.microsoft.com/office/drawing/2014/main" id="{BAAF8893-8D63-43CD-90C4-BDCC51BD8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C81C9-FDA9-4CDC-AA2A-A076A32B2A6D}"/>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1869777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CE9B4-5EFD-4A3E-B446-D8B54A9FFF2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A1C6C03-6133-4164-A375-31B64F87D1C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166DFC-E1EE-4AA2-ABC0-50018AB0B8C3}"/>
              </a:ext>
            </a:extLst>
          </p:cNvPr>
          <p:cNvSpPr>
            <a:spLocks noGrp="1"/>
          </p:cNvSpPr>
          <p:nvPr>
            <p:ph type="dt" sz="half" idx="10"/>
          </p:nvPr>
        </p:nvSpPr>
        <p:spPr/>
        <p:txBody>
          <a:bodyPr/>
          <a:lstStyle/>
          <a:p>
            <a:fld id="{EAA79FD7-6879-4DEB-B34A-6F02143302C7}" type="datetimeFigureOut">
              <a:rPr lang="en-US" smtClean="0"/>
              <a:t>2/7/2023</a:t>
            </a:fld>
            <a:endParaRPr lang="en-US"/>
          </a:p>
        </p:txBody>
      </p:sp>
      <p:sp>
        <p:nvSpPr>
          <p:cNvPr id="5" name="Footer Placeholder 4">
            <a:extLst>
              <a:ext uri="{FF2B5EF4-FFF2-40B4-BE49-F238E27FC236}">
                <a16:creationId xmlns:a16="http://schemas.microsoft.com/office/drawing/2014/main" id="{F928F1E5-3A6B-422F-B787-11B7C6006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E146A-7F9C-450E-B427-7480F6305DE1}"/>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2558274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B82B-D9A3-48AC-81D1-F120FD942E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1CABE7-D1BB-4C85-9779-73DE4EE393E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9F0B05-A1F3-4A02-8C42-453BDC718C3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E496B0-363C-47B8-8E66-F8A545AC88E8}"/>
              </a:ext>
            </a:extLst>
          </p:cNvPr>
          <p:cNvSpPr>
            <a:spLocks noGrp="1"/>
          </p:cNvSpPr>
          <p:nvPr>
            <p:ph type="dt" sz="half" idx="10"/>
          </p:nvPr>
        </p:nvSpPr>
        <p:spPr/>
        <p:txBody>
          <a:bodyPr/>
          <a:lstStyle/>
          <a:p>
            <a:fld id="{EAA79FD7-6879-4DEB-B34A-6F02143302C7}" type="datetimeFigureOut">
              <a:rPr lang="en-US" smtClean="0"/>
              <a:t>2/7/2023</a:t>
            </a:fld>
            <a:endParaRPr lang="en-US"/>
          </a:p>
        </p:txBody>
      </p:sp>
      <p:sp>
        <p:nvSpPr>
          <p:cNvPr id="6" name="Footer Placeholder 5">
            <a:extLst>
              <a:ext uri="{FF2B5EF4-FFF2-40B4-BE49-F238E27FC236}">
                <a16:creationId xmlns:a16="http://schemas.microsoft.com/office/drawing/2014/main" id="{C0EC04BF-F2BB-4981-974F-193E7AC72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9741BB-DC5E-463A-8EF0-5C662F999D06}"/>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2347029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08BC-5018-4A7C-B3E1-C52F9E90478F}"/>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7D4B28-273B-4321-A365-DE3E47F0414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205253E-27E4-47E0-8A9E-DC7FA591341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BEBF1A-9AE7-45E9-8DD8-898A5A91529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5F40720-397D-4F3B-9120-A7BD0ADCB10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36A433-6CA2-4E03-9806-AF121CD395A5}"/>
              </a:ext>
            </a:extLst>
          </p:cNvPr>
          <p:cNvSpPr>
            <a:spLocks noGrp="1"/>
          </p:cNvSpPr>
          <p:nvPr>
            <p:ph type="dt" sz="half" idx="10"/>
          </p:nvPr>
        </p:nvSpPr>
        <p:spPr/>
        <p:txBody>
          <a:bodyPr/>
          <a:lstStyle/>
          <a:p>
            <a:fld id="{EAA79FD7-6879-4DEB-B34A-6F02143302C7}" type="datetimeFigureOut">
              <a:rPr lang="en-US" smtClean="0"/>
              <a:t>2/7/2023</a:t>
            </a:fld>
            <a:endParaRPr lang="en-US"/>
          </a:p>
        </p:txBody>
      </p:sp>
      <p:sp>
        <p:nvSpPr>
          <p:cNvPr id="8" name="Footer Placeholder 7">
            <a:extLst>
              <a:ext uri="{FF2B5EF4-FFF2-40B4-BE49-F238E27FC236}">
                <a16:creationId xmlns:a16="http://schemas.microsoft.com/office/drawing/2014/main" id="{453B4365-4D99-409C-8E6D-25FE4740DF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5476CC-3C2E-4C0A-8EE8-59A6517AC4C8}"/>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153095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B6453-8F16-1F43-8122-BE0DABFDEBBA}" type="slidenum">
              <a:rPr lang="en-US" smtClean="0"/>
              <a:t>‹#›</a:t>
            </a:fld>
            <a:endParaRPr lang="en-US"/>
          </a:p>
        </p:txBody>
      </p:sp>
    </p:spTree>
    <p:extLst>
      <p:ext uri="{BB962C8B-B14F-4D97-AF65-F5344CB8AC3E}">
        <p14:creationId xmlns:p14="http://schemas.microsoft.com/office/powerpoint/2010/main" val="460702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66FA1-21FD-43E3-9EAB-405F22F650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6A6A9-446D-4747-96ED-6F0BF5CB2EF8}"/>
              </a:ext>
            </a:extLst>
          </p:cNvPr>
          <p:cNvSpPr>
            <a:spLocks noGrp="1"/>
          </p:cNvSpPr>
          <p:nvPr>
            <p:ph type="dt" sz="half" idx="10"/>
          </p:nvPr>
        </p:nvSpPr>
        <p:spPr/>
        <p:txBody>
          <a:bodyPr/>
          <a:lstStyle/>
          <a:p>
            <a:fld id="{EAA79FD7-6879-4DEB-B34A-6F02143302C7}" type="datetimeFigureOut">
              <a:rPr lang="en-US" smtClean="0"/>
              <a:t>2/7/2023</a:t>
            </a:fld>
            <a:endParaRPr lang="en-US"/>
          </a:p>
        </p:txBody>
      </p:sp>
      <p:sp>
        <p:nvSpPr>
          <p:cNvPr id="4" name="Footer Placeholder 3">
            <a:extLst>
              <a:ext uri="{FF2B5EF4-FFF2-40B4-BE49-F238E27FC236}">
                <a16:creationId xmlns:a16="http://schemas.microsoft.com/office/drawing/2014/main" id="{49DD87BE-11B5-4D41-A6D2-70E480021E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1B26A2-45C9-49C4-8445-AA111D887E7D}"/>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554968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039A62-F7FF-418F-9468-32B6763E3163}"/>
              </a:ext>
            </a:extLst>
          </p:cNvPr>
          <p:cNvSpPr>
            <a:spLocks noGrp="1"/>
          </p:cNvSpPr>
          <p:nvPr>
            <p:ph type="dt" sz="half" idx="10"/>
          </p:nvPr>
        </p:nvSpPr>
        <p:spPr/>
        <p:txBody>
          <a:bodyPr/>
          <a:lstStyle/>
          <a:p>
            <a:fld id="{EAA79FD7-6879-4DEB-B34A-6F02143302C7}" type="datetimeFigureOut">
              <a:rPr lang="en-US" smtClean="0"/>
              <a:t>2/7/2023</a:t>
            </a:fld>
            <a:endParaRPr lang="en-US"/>
          </a:p>
        </p:txBody>
      </p:sp>
      <p:sp>
        <p:nvSpPr>
          <p:cNvPr id="3" name="Footer Placeholder 2">
            <a:extLst>
              <a:ext uri="{FF2B5EF4-FFF2-40B4-BE49-F238E27FC236}">
                <a16:creationId xmlns:a16="http://schemas.microsoft.com/office/drawing/2014/main" id="{6BD629D5-FC85-4295-AC70-CA718A6F3C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16DB1B-FB5F-4BFD-B81A-C4EFBD39D3DA}"/>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24678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FB86-48FB-48FC-8455-E2B3ED16E0B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0D217BC-719B-4EC6-BE27-E9DFFDA6183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A0F1EA-A29E-414A-8DAE-0A6FF249B5A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783C49-1C82-4A94-BCDC-612D88A63766}"/>
              </a:ext>
            </a:extLst>
          </p:cNvPr>
          <p:cNvSpPr>
            <a:spLocks noGrp="1"/>
          </p:cNvSpPr>
          <p:nvPr>
            <p:ph type="dt" sz="half" idx="10"/>
          </p:nvPr>
        </p:nvSpPr>
        <p:spPr/>
        <p:txBody>
          <a:bodyPr/>
          <a:lstStyle/>
          <a:p>
            <a:fld id="{EAA79FD7-6879-4DEB-B34A-6F02143302C7}" type="datetimeFigureOut">
              <a:rPr lang="en-US" smtClean="0"/>
              <a:t>2/7/2023</a:t>
            </a:fld>
            <a:endParaRPr lang="en-US"/>
          </a:p>
        </p:txBody>
      </p:sp>
      <p:sp>
        <p:nvSpPr>
          <p:cNvPr id="6" name="Footer Placeholder 5">
            <a:extLst>
              <a:ext uri="{FF2B5EF4-FFF2-40B4-BE49-F238E27FC236}">
                <a16:creationId xmlns:a16="http://schemas.microsoft.com/office/drawing/2014/main" id="{6CDCF495-159A-4C62-A1D9-A66B435B0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C44B5-7AE2-4F0C-9FC0-7EA4228C52EE}"/>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27707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07B7-11AA-45EA-A921-0F96C4D4537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FC54DD8-FAFC-4968-A8FA-61D2F2D1EF5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3E8C273-A22D-42AC-B256-0CB791B1A2F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DE2EA00-41A4-4A33-A264-141543103FD2}"/>
              </a:ext>
            </a:extLst>
          </p:cNvPr>
          <p:cNvSpPr>
            <a:spLocks noGrp="1"/>
          </p:cNvSpPr>
          <p:nvPr>
            <p:ph type="dt" sz="half" idx="10"/>
          </p:nvPr>
        </p:nvSpPr>
        <p:spPr/>
        <p:txBody>
          <a:bodyPr/>
          <a:lstStyle/>
          <a:p>
            <a:fld id="{EAA79FD7-6879-4DEB-B34A-6F02143302C7}" type="datetimeFigureOut">
              <a:rPr lang="en-US" smtClean="0"/>
              <a:t>2/7/2023</a:t>
            </a:fld>
            <a:endParaRPr lang="en-US"/>
          </a:p>
        </p:txBody>
      </p:sp>
      <p:sp>
        <p:nvSpPr>
          <p:cNvPr id="6" name="Footer Placeholder 5">
            <a:extLst>
              <a:ext uri="{FF2B5EF4-FFF2-40B4-BE49-F238E27FC236}">
                <a16:creationId xmlns:a16="http://schemas.microsoft.com/office/drawing/2014/main" id="{CBAB46D9-B187-473F-A273-3B9136E0B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03692-8A39-4F72-9424-70E3275FB41B}"/>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2568669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18DC-D80B-4DA7-9128-23BB64BBAB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F368B-E886-446E-876A-B0F581A2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6FB60-D2A4-46C3-8C67-D36ECE38A88C}"/>
              </a:ext>
            </a:extLst>
          </p:cNvPr>
          <p:cNvSpPr>
            <a:spLocks noGrp="1"/>
          </p:cNvSpPr>
          <p:nvPr>
            <p:ph type="dt" sz="half" idx="10"/>
          </p:nvPr>
        </p:nvSpPr>
        <p:spPr/>
        <p:txBody>
          <a:bodyPr/>
          <a:lstStyle/>
          <a:p>
            <a:fld id="{EAA79FD7-6879-4DEB-B34A-6F02143302C7}" type="datetimeFigureOut">
              <a:rPr lang="en-US" smtClean="0"/>
              <a:t>2/7/2023</a:t>
            </a:fld>
            <a:endParaRPr lang="en-US"/>
          </a:p>
        </p:txBody>
      </p:sp>
      <p:sp>
        <p:nvSpPr>
          <p:cNvPr id="5" name="Footer Placeholder 4">
            <a:extLst>
              <a:ext uri="{FF2B5EF4-FFF2-40B4-BE49-F238E27FC236}">
                <a16:creationId xmlns:a16="http://schemas.microsoft.com/office/drawing/2014/main" id="{AEF5DBF6-5F50-4387-9523-FDD99121A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5F050-8DBA-4399-BF5D-44D6BA29E805}"/>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2243730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BD708E-C88D-4648-AC3C-389D5FBF1AB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0B9ABF-380C-4BD7-AF45-AF1354AED13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D96E3-48F2-4F4A-9375-CAF74B19ADB5}"/>
              </a:ext>
            </a:extLst>
          </p:cNvPr>
          <p:cNvSpPr>
            <a:spLocks noGrp="1"/>
          </p:cNvSpPr>
          <p:nvPr>
            <p:ph type="dt" sz="half" idx="10"/>
          </p:nvPr>
        </p:nvSpPr>
        <p:spPr/>
        <p:txBody>
          <a:bodyPr/>
          <a:lstStyle/>
          <a:p>
            <a:fld id="{EAA79FD7-6879-4DEB-B34A-6F02143302C7}" type="datetimeFigureOut">
              <a:rPr lang="en-US" smtClean="0"/>
              <a:t>2/7/2023</a:t>
            </a:fld>
            <a:endParaRPr lang="en-US"/>
          </a:p>
        </p:txBody>
      </p:sp>
      <p:sp>
        <p:nvSpPr>
          <p:cNvPr id="5" name="Footer Placeholder 4">
            <a:extLst>
              <a:ext uri="{FF2B5EF4-FFF2-40B4-BE49-F238E27FC236}">
                <a16:creationId xmlns:a16="http://schemas.microsoft.com/office/drawing/2014/main" id="{52C4E220-6778-4153-A614-20D68469A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D2461-B721-496F-92A2-A1ED16EE5171}"/>
              </a:ext>
            </a:extLst>
          </p:cNvPr>
          <p:cNvSpPr>
            <a:spLocks noGrp="1"/>
          </p:cNvSpPr>
          <p:nvPr>
            <p:ph type="sldNum" sz="quarter" idx="12"/>
          </p:nvPr>
        </p:nvSpPr>
        <p:spPr/>
        <p:txBody>
          <a:bodyPr/>
          <a:lstStyle/>
          <a:p>
            <a:fld id="{204B1FBB-8D19-42C0-9D46-80FBCF805968}" type="slidenum">
              <a:rPr lang="en-US" smtClean="0"/>
              <a:t>‹#›</a:t>
            </a:fld>
            <a:endParaRPr lang="en-US"/>
          </a:p>
        </p:txBody>
      </p:sp>
    </p:spTree>
    <p:extLst>
      <p:ext uri="{BB962C8B-B14F-4D97-AF65-F5344CB8AC3E}">
        <p14:creationId xmlns:p14="http://schemas.microsoft.com/office/powerpoint/2010/main" val="2087311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B6453-8F16-1F43-8122-BE0DABFDEBBA}" type="slidenum">
              <a:rPr lang="en-US" smtClean="0"/>
              <a:t>‹#›</a:t>
            </a:fld>
            <a:endParaRPr lang="en-US"/>
          </a:p>
        </p:txBody>
      </p:sp>
    </p:spTree>
    <p:extLst>
      <p:ext uri="{BB962C8B-B14F-4D97-AF65-F5344CB8AC3E}">
        <p14:creationId xmlns:p14="http://schemas.microsoft.com/office/powerpoint/2010/main" val="109834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B6453-8F16-1F43-8122-BE0DABFDEBBA}" type="slidenum">
              <a:rPr lang="en-US" smtClean="0"/>
              <a:t>‹#›</a:t>
            </a:fld>
            <a:endParaRPr lang="en-US"/>
          </a:p>
        </p:txBody>
      </p:sp>
    </p:spTree>
    <p:extLst>
      <p:ext uri="{BB962C8B-B14F-4D97-AF65-F5344CB8AC3E}">
        <p14:creationId xmlns:p14="http://schemas.microsoft.com/office/powerpoint/2010/main" val="79052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B6453-8F16-1F43-8122-BE0DABFDEBBA}" type="slidenum">
              <a:rPr lang="en-US" smtClean="0"/>
              <a:t>‹#›</a:t>
            </a:fld>
            <a:endParaRPr lang="en-US"/>
          </a:p>
        </p:txBody>
      </p:sp>
    </p:spTree>
    <p:extLst>
      <p:ext uri="{BB962C8B-B14F-4D97-AF65-F5344CB8AC3E}">
        <p14:creationId xmlns:p14="http://schemas.microsoft.com/office/powerpoint/2010/main" val="264036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9B6453-8F16-1F43-8122-BE0DABFDEBBA}" type="slidenum">
              <a:rPr lang="en-US" smtClean="0"/>
              <a:t>‹#›</a:t>
            </a:fld>
            <a:endParaRPr lang="en-US"/>
          </a:p>
        </p:txBody>
      </p:sp>
    </p:spTree>
    <p:extLst>
      <p:ext uri="{BB962C8B-B14F-4D97-AF65-F5344CB8AC3E}">
        <p14:creationId xmlns:p14="http://schemas.microsoft.com/office/powerpoint/2010/main" val="82279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B6453-8F16-1F43-8122-BE0DABFDEBBA}" type="slidenum">
              <a:rPr lang="en-US" smtClean="0"/>
              <a:t>‹#›</a:t>
            </a:fld>
            <a:endParaRPr lang="en-US"/>
          </a:p>
        </p:txBody>
      </p:sp>
    </p:spTree>
    <p:extLst>
      <p:ext uri="{BB962C8B-B14F-4D97-AF65-F5344CB8AC3E}">
        <p14:creationId xmlns:p14="http://schemas.microsoft.com/office/powerpoint/2010/main" val="173378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B6453-8F16-1F43-8122-BE0DABFDEBBA}" type="slidenum">
              <a:rPr lang="en-US" smtClean="0"/>
              <a:t>‹#›</a:t>
            </a:fld>
            <a:endParaRPr lang="en-US"/>
          </a:p>
        </p:txBody>
      </p:sp>
    </p:spTree>
    <p:extLst>
      <p:ext uri="{BB962C8B-B14F-4D97-AF65-F5344CB8AC3E}">
        <p14:creationId xmlns:p14="http://schemas.microsoft.com/office/powerpoint/2010/main" val="296793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D9B6453-8F16-1F43-8122-BE0DABFDEBBA}" type="slidenum">
              <a:rPr lang="en-US" smtClean="0"/>
              <a:t>‹#›</a:t>
            </a:fld>
            <a:endParaRPr lang="en-US"/>
          </a:p>
        </p:txBody>
      </p:sp>
    </p:spTree>
    <p:extLst>
      <p:ext uri="{BB962C8B-B14F-4D97-AF65-F5344CB8AC3E}">
        <p14:creationId xmlns:p14="http://schemas.microsoft.com/office/powerpoint/2010/main" val="2909926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ltGray">
          <a:xfrm>
            <a:off x="8859838" y="0"/>
            <a:ext cx="284162" cy="51435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endParaRPr lang="en-US" sz="1350"/>
          </a:p>
        </p:txBody>
      </p:sp>
      <p:sp>
        <p:nvSpPr>
          <p:cNvPr id="134147" name="AutoShape 3"/>
          <p:cNvSpPr>
            <a:spLocks noChangeArrowheads="1"/>
          </p:cNvSpPr>
          <p:nvPr/>
        </p:nvSpPr>
        <p:spPr bwMode="ltGray">
          <a:xfrm>
            <a:off x="8461375" y="-4762"/>
            <a:ext cx="539750" cy="626269"/>
          </a:xfrm>
          <a:prstGeom prst="homePlate">
            <a:avLst>
              <a:gd name="adj" fmla="val 25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en-US" sz="1350"/>
          </a:p>
        </p:txBody>
      </p:sp>
      <p:sp>
        <p:nvSpPr>
          <p:cNvPr id="134148" name="AutoShape 4"/>
          <p:cNvSpPr>
            <a:spLocks noChangeArrowheads="1"/>
          </p:cNvSpPr>
          <p:nvPr/>
        </p:nvSpPr>
        <p:spPr bwMode="ltGray">
          <a:xfrm>
            <a:off x="6685384" y="-4762"/>
            <a:ext cx="2046288" cy="626269"/>
          </a:xfrm>
          <a:prstGeom prst="homePlate">
            <a:avLst>
              <a:gd name="adj" fmla="val 25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sz="1350"/>
          </a:p>
        </p:txBody>
      </p:sp>
      <p:sp>
        <p:nvSpPr>
          <p:cNvPr id="134149" name="Line 5"/>
          <p:cNvSpPr>
            <a:spLocks noChangeShapeType="1"/>
          </p:cNvSpPr>
          <p:nvPr/>
        </p:nvSpPr>
        <p:spPr bwMode="auto">
          <a:xfrm>
            <a:off x="304800" y="4881563"/>
            <a:ext cx="6400800" cy="0"/>
          </a:xfrm>
          <a:prstGeom prst="line">
            <a:avLst/>
          </a:prstGeom>
          <a:noFill/>
          <a:ln w="9525">
            <a:solidFill>
              <a:schemeClr val="tx1"/>
            </a:solidFill>
            <a:round/>
            <a:headEnd/>
            <a:tailEnd/>
          </a:ln>
          <a:effectLst/>
        </p:spPr>
        <p:txBody>
          <a:bodyPr/>
          <a:lstStyle/>
          <a:p>
            <a:endParaRPr lang="en-US" sz="1350"/>
          </a:p>
        </p:txBody>
      </p:sp>
      <p:sp>
        <p:nvSpPr>
          <p:cNvPr id="134151" name="AutoShape 7"/>
          <p:cNvSpPr>
            <a:spLocks noChangeArrowheads="1"/>
          </p:cNvSpPr>
          <p:nvPr/>
        </p:nvSpPr>
        <p:spPr bwMode="ltGray">
          <a:xfrm>
            <a:off x="0" y="0"/>
            <a:ext cx="8382000" cy="626269"/>
          </a:xfrm>
          <a:prstGeom prst="homePlate">
            <a:avLst>
              <a:gd name="adj" fmla="val 25000"/>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path path="circle">
              <a:fillToRect l="100000" t="100000"/>
            </a:path>
            <a:tileRect r="-100000" b="-100000"/>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sz="1350"/>
          </a:p>
        </p:txBody>
      </p:sp>
      <p:sp>
        <p:nvSpPr>
          <p:cNvPr id="134153" name="Rectangle 9"/>
          <p:cNvSpPr>
            <a:spLocks noGrp="1" noChangeArrowheads="1"/>
          </p:cNvSpPr>
          <p:nvPr>
            <p:ph type="body" idx="1"/>
          </p:nvPr>
        </p:nvSpPr>
        <p:spPr bwMode="auto">
          <a:xfrm>
            <a:off x="457200" y="800101"/>
            <a:ext cx="8229600" cy="37945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154" name="Rectangle 10"/>
          <p:cNvSpPr>
            <a:spLocks noGrp="1" noChangeArrowheads="1"/>
          </p:cNvSpPr>
          <p:nvPr>
            <p:ph type="dt" sz="half" idx="2"/>
          </p:nvPr>
        </p:nvSpPr>
        <p:spPr bwMode="auto">
          <a:xfrm>
            <a:off x="457200" y="4914900"/>
            <a:ext cx="2133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endParaRPr lang="en-US" dirty="0"/>
          </a:p>
        </p:txBody>
      </p:sp>
      <p:sp>
        <p:nvSpPr>
          <p:cNvPr id="134156" name="Rectangle 12"/>
          <p:cNvSpPr>
            <a:spLocks noGrp="1" noChangeArrowheads="1"/>
          </p:cNvSpPr>
          <p:nvPr>
            <p:ph type="sldNum" sz="quarter" idx="4"/>
          </p:nvPr>
        </p:nvSpPr>
        <p:spPr bwMode="auto">
          <a:xfrm>
            <a:off x="3505200" y="4914900"/>
            <a:ext cx="2133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72DB0F51-5666-4C2F-8428-7E28CD1E395E}" type="slidenum">
              <a:rPr lang="en-US"/>
              <a:pPr/>
              <a:t>‹#›</a:t>
            </a:fld>
            <a:endParaRPr lang="en-US"/>
          </a:p>
        </p:txBody>
      </p:sp>
      <p:sp>
        <p:nvSpPr>
          <p:cNvPr id="13" name="Title Placeholder 12"/>
          <p:cNvSpPr>
            <a:spLocks noGrp="1"/>
          </p:cNvSpPr>
          <p:nvPr>
            <p:ph type="title"/>
          </p:nvPr>
        </p:nvSpPr>
        <p:spPr>
          <a:xfrm>
            <a:off x="457200" y="0"/>
            <a:ext cx="8229600" cy="628650"/>
          </a:xfrm>
          <a:prstGeom prst="rect">
            <a:avLst/>
          </a:prstGeom>
        </p:spPr>
        <p:txBody>
          <a:bodyPr vert="horz" lIns="91440" tIns="45720" rIns="91440" bIns="45720" rtlCol="0" anchor="ctr">
            <a:normAutofit/>
          </a:bodyPr>
          <a:lstStyle/>
          <a:p>
            <a:r>
              <a:rPr lang="en-US"/>
              <a:t>Click to edit Master title style</a:t>
            </a:r>
          </a:p>
        </p:txBody>
      </p:sp>
      <p:pic>
        <p:nvPicPr>
          <p:cNvPr id="12" name="Picture 11" descr="FASEB logosmall.gif"/>
          <p:cNvPicPr>
            <a:picLocks noChangeAspect="1"/>
          </p:cNvPicPr>
          <p:nvPr/>
        </p:nvPicPr>
        <p:blipFill>
          <a:blip r:embed="rId14" cstate="print"/>
          <a:stretch>
            <a:fillRect/>
          </a:stretch>
        </p:blipFill>
        <p:spPr>
          <a:xfrm>
            <a:off x="7010400" y="4686300"/>
            <a:ext cx="1752600" cy="387324"/>
          </a:xfrm>
          <a:prstGeom prst="rect">
            <a:avLst/>
          </a:prstGeom>
        </p:spPr>
      </p:pic>
    </p:spTree>
    <p:extLst>
      <p:ext uri="{BB962C8B-B14F-4D97-AF65-F5344CB8AC3E}">
        <p14:creationId xmlns:p14="http://schemas.microsoft.com/office/powerpoint/2010/main" val="2270935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rtl="0" eaLnBrk="1" fontAlgn="base" hangingPunct="1">
        <a:spcBef>
          <a:spcPct val="0"/>
        </a:spcBef>
        <a:spcAft>
          <a:spcPct val="0"/>
        </a:spcAft>
        <a:defRPr sz="3000" b="1">
          <a:solidFill>
            <a:schemeClr val="bg1"/>
          </a:solidFill>
          <a:latin typeface="+mj-lt"/>
          <a:ea typeface="+mj-ea"/>
          <a:cs typeface="+mj-cs"/>
        </a:defRPr>
      </a:lvl1pPr>
      <a:lvl2pPr algn="ctr" rtl="0" eaLnBrk="1" fontAlgn="base" hangingPunct="1">
        <a:spcBef>
          <a:spcPct val="0"/>
        </a:spcBef>
        <a:spcAft>
          <a:spcPct val="0"/>
        </a:spcAft>
        <a:defRPr sz="2400" b="1">
          <a:solidFill>
            <a:schemeClr val="tx1"/>
          </a:solidFill>
          <a:latin typeface="Verdana" pitchFamily="34" charset="0"/>
        </a:defRPr>
      </a:lvl2pPr>
      <a:lvl3pPr algn="ctr" rtl="0" eaLnBrk="1" fontAlgn="base" hangingPunct="1">
        <a:spcBef>
          <a:spcPct val="0"/>
        </a:spcBef>
        <a:spcAft>
          <a:spcPct val="0"/>
        </a:spcAft>
        <a:defRPr sz="2400" b="1">
          <a:solidFill>
            <a:schemeClr val="tx1"/>
          </a:solidFill>
          <a:latin typeface="Verdana" pitchFamily="34" charset="0"/>
        </a:defRPr>
      </a:lvl3pPr>
      <a:lvl4pPr algn="ctr" rtl="0" eaLnBrk="1" fontAlgn="base" hangingPunct="1">
        <a:spcBef>
          <a:spcPct val="0"/>
        </a:spcBef>
        <a:spcAft>
          <a:spcPct val="0"/>
        </a:spcAft>
        <a:defRPr sz="2400" b="1">
          <a:solidFill>
            <a:schemeClr val="tx1"/>
          </a:solidFill>
          <a:latin typeface="Verdana" pitchFamily="34" charset="0"/>
        </a:defRPr>
      </a:lvl4pPr>
      <a:lvl5pPr algn="ctr" rtl="0" eaLnBrk="1" fontAlgn="base" hangingPunct="1">
        <a:spcBef>
          <a:spcPct val="0"/>
        </a:spcBef>
        <a:spcAft>
          <a:spcPct val="0"/>
        </a:spcAft>
        <a:defRPr sz="2400" b="1">
          <a:solidFill>
            <a:schemeClr val="tx1"/>
          </a:solidFill>
          <a:latin typeface="Verdana" pitchFamily="34" charset="0"/>
        </a:defRPr>
      </a:lvl5pPr>
      <a:lvl6pPr marL="342900" algn="ctr" rtl="0" eaLnBrk="1" fontAlgn="base" hangingPunct="1">
        <a:spcBef>
          <a:spcPct val="0"/>
        </a:spcBef>
        <a:spcAft>
          <a:spcPct val="0"/>
        </a:spcAft>
        <a:defRPr sz="2400" b="1">
          <a:solidFill>
            <a:schemeClr val="tx1"/>
          </a:solidFill>
          <a:latin typeface="Verdana" pitchFamily="34" charset="0"/>
        </a:defRPr>
      </a:lvl6pPr>
      <a:lvl7pPr marL="685800" algn="ctr" rtl="0" eaLnBrk="1" fontAlgn="base" hangingPunct="1">
        <a:spcBef>
          <a:spcPct val="0"/>
        </a:spcBef>
        <a:spcAft>
          <a:spcPct val="0"/>
        </a:spcAft>
        <a:defRPr sz="2400" b="1">
          <a:solidFill>
            <a:schemeClr val="tx1"/>
          </a:solidFill>
          <a:latin typeface="Verdana" pitchFamily="34" charset="0"/>
        </a:defRPr>
      </a:lvl7pPr>
      <a:lvl8pPr marL="1028700" algn="ctr" rtl="0" eaLnBrk="1" fontAlgn="base" hangingPunct="1">
        <a:spcBef>
          <a:spcPct val="0"/>
        </a:spcBef>
        <a:spcAft>
          <a:spcPct val="0"/>
        </a:spcAft>
        <a:defRPr sz="2400" b="1">
          <a:solidFill>
            <a:schemeClr val="tx1"/>
          </a:solidFill>
          <a:latin typeface="Verdana" pitchFamily="34" charset="0"/>
        </a:defRPr>
      </a:lvl8pPr>
      <a:lvl9pPr marL="1371600" algn="ctr" rtl="0" eaLnBrk="1" fontAlgn="base" hangingPunct="1">
        <a:spcBef>
          <a:spcPct val="0"/>
        </a:spcBef>
        <a:spcAft>
          <a:spcPct val="0"/>
        </a:spcAft>
        <a:defRPr sz="2400" b="1">
          <a:solidFill>
            <a:schemeClr val="tx1"/>
          </a:solidFill>
          <a:latin typeface="Verdana" pitchFamily="34" charset="0"/>
        </a:defRPr>
      </a:lvl9pPr>
    </p:titleStyle>
    <p:bodyStyle>
      <a:lvl1pPr marL="257175" indent="-257175" algn="l" rtl="0" eaLnBrk="1" fontAlgn="base" hangingPunct="1">
        <a:spcBef>
          <a:spcPct val="20000"/>
        </a:spcBef>
        <a:spcAft>
          <a:spcPct val="0"/>
        </a:spcAft>
        <a:buClr>
          <a:schemeClr val="accent2"/>
        </a:buClr>
        <a:buFont typeface="Wingdings" pitchFamily="2" charset="2"/>
        <a:buChar char="u"/>
        <a:defRPr sz="2100" b="1">
          <a:solidFill>
            <a:schemeClr val="accent2"/>
          </a:solidFill>
          <a:latin typeface="+mn-lt"/>
          <a:ea typeface="+mn-ea"/>
          <a:cs typeface="+mn-cs"/>
        </a:defRPr>
      </a:lvl1pPr>
      <a:lvl2pPr marL="557213" indent="-214313" algn="l" rtl="0" eaLnBrk="1" fontAlgn="base" hangingPunct="1">
        <a:spcBef>
          <a:spcPct val="20000"/>
        </a:spcBef>
        <a:spcAft>
          <a:spcPct val="0"/>
        </a:spcAft>
        <a:buClr>
          <a:schemeClr val="tx2"/>
        </a:buClr>
        <a:buSzPct val="60000"/>
        <a:buFont typeface="Wingdings" pitchFamily="2" charset="2"/>
        <a:buChar char="n"/>
        <a:defRPr sz="1800">
          <a:solidFill>
            <a:schemeClr val="tx2"/>
          </a:solidFill>
          <a:latin typeface="+mn-lt"/>
        </a:defRPr>
      </a:lvl2pPr>
      <a:lvl3pPr marL="857250" indent="-171450" algn="l" rtl="0" eaLnBrk="1" fontAlgn="base" hangingPunct="1">
        <a:spcBef>
          <a:spcPct val="20000"/>
        </a:spcBef>
        <a:spcAft>
          <a:spcPct val="0"/>
        </a:spcAft>
        <a:buClr>
          <a:schemeClr val="folHlink"/>
        </a:buClr>
        <a:buSzPct val="60000"/>
        <a:buFont typeface="Wingdings" pitchFamily="2" charset="2"/>
        <a:buChar char="n"/>
        <a:defRPr sz="1800">
          <a:solidFill>
            <a:schemeClr val="tx2"/>
          </a:solidFill>
          <a:latin typeface="+mn-lt"/>
        </a:defRPr>
      </a:lvl3pPr>
      <a:lvl4pPr marL="1200150" indent="-171450" algn="l" rtl="0" eaLnBrk="1" fontAlgn="base" hangingPunct="1">
        <a:spcBef>
          <a:spcPct val="20000"/>
        </a:spcBef>
        <a:spcAft>
          <a:spcPct val="0"/>
        </a:spcAft>
        <a:buClr>
          <a:schemeClr val="tx1"/>
        </a:buClr>
        <a:buSzPct val="60000"/>
        <a:buFont typeface="Wingdings" pitchFamily="2" charset="2"/>
        <a:buChar char="n"/>
        <a:defRPr sz="1500">
          <a:solidFill>
            <a:schemeClr val="tx2"/>
          </a:solidFill>
          <a:latin typeface="+mn-lt"/>
        </a:defRPr>
      </a:lvl4pPr>
      <a:lvl5pPr marL="15430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2"/>
          </a:solidFill>
          <a:latin typeface="+mn-lt"/>
        </a:defRPr>
      </a:lvl5pPr>
      <a:lvl6pPr marL="18859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2"/>
          </a:solidFill>
          <a:latin typeface="+mn-lt"/>
        </a:defRPr>
      </a:lvl6pPr>
      <a:lvl7pPr marL="22288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2"/>
          </a:solidFill>
          <a:latin typeface="+mn-lt"/>
        </a:defRPr>
      </a:lvl7pPr>
      <a:lvl8pPr marL="25717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2"/>
          </a:solidFill>
          <a:latin typeface="+mn-lt"/>
        </a:defRPr>
      </a:lvl8pPr>
      <a:lvl9pPr marL="2914650" indent="-171450" algn="l" rtl="0" eaLnBrk="1" fontAlgn="base" hangingPunct="1">
        <a:spcBef>
          <a:spcPct val="20000"/>
        </a:spcBef>
        <a:spcAft>
          <a:spcPct val="0"/>
        </a:spcAft>
        <a:buClr>
          <a:schemeClr val="hlink"/>
        </a:buClr>
        <a:buSzPct val="60000"/>
        <a:buFont typeface="Wingdings" pitchFamily="2" charset="2"/>
        <a:buChar char="n"/>
        <a:defRPr sz="1500">
          <a:solidFill>
            <a:schemeClr val="tx2"/>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D2E5AD-80C6-4B07-8FBC-CC80445C1F8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518707-50A7-4FDD-A5E3-17829E5C9B2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4BFBA-28D0-4601-9AD9-B383408D455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61277DE-BD8D-47CA-B2D4-D4DFA38C9B2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72328B-7F65-4037-8970-80291F43E96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04B1FBB-8D19-42C0-9D46-80FBCF805968}" type="slidenum">
              <a:rPr lang="en-US" smtClean="0"/>
              <a:t>‹#›</a:t>
            </a:fld>
            <a:endParaRPr lang="en-US"/>
          </a:p>
        </p:txBody>
      </p:sp>
    </p:spTree>
    <p:extLst>
      <p:ext uri="{BB962C8B-B14F-4D97-AF65-F5344CB8AC3E}">
        <p14:creationId xmlns:p14="http://schemas.microsoft.com/office/powerpoint/2010/main" val="2482697325"/>
      </p:ext>
    </p:extLst>
  </p:cSld>
  <p:clrMap bg1="lt1" tx1="dk1" bg2="lt2" tx2="dk2" accent1="accent1" accent2="accent2" accent3="accent3" accent4="accent4" accent5="accent5" accent6="accent6" hlink="hlink" folHlink="folHlink"/>
  <p:sldLayoutIdLst>
    <p:sldLayoutId id="2147483680" r:id="rId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D2E5AD-80C6-4B07-8FBC-CC80445C1F8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518707-50A7-4FDD-A5E3-17829E5C9B2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4BFBA-28D0-4601-9AD9-B383408D455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AA79FD7-6879-4DEB-B34A-6F02143302C7}" type="datetimeFigureOut">
              <a:rPr lang="en-US" smtClean="0"/>
              <a:t>2/7/2023</a:t>
            </a:fld>
            <a:endParaRPr lang="en-US"/>
          </a:p>
        </p:txBody>
      </p:sp>
      <p:sp>
        <p:nvSpPr>
          <p:cNvPr id="5" name="Footer Placeholder 4">
            <a:extLst>
              <a:ext uri="{FF2B5EF4-FFF2-40B4-BE49-F238E27FC236}">
                <a16:creationId xmlns:a16="http://schemas.microsoft.com/office/drawing/2014/main" id="{461277DE-BD8D-47CA-B2D4-D4DFA38C9B2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72328B-7F65-4037-8970-80291F43E96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04B1FBB-8D19-42C0-9D46-80FBCF805968}" type="slidenum">
              <a:rPr lang="en-US" smtClean="0"/>
              <a:t>‹#›</a:t>
            </a:fld>
            <a:endParaRPr lang="en-US"/>
          </a:p>
        </p:txBody>
      </p:sp>
    </p:spTree>
    <p:extLst>
      <p:ext uri="{BB962C8B-B14F-4D97-AF65-F5344CB8AC3E}">
        <p14:creationId xmlns:p14="http://schemas.microsoft.com/office/powerpoint/2010/main" val="124890664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hmiller@asbmr.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ASBMR-BHOF</a:t>
            </a:r>
            <a:br>
              <a:rPr lang="en-US" dirty="0"/>
            </a:br>
            <a:r>
              <a:rPr lang="en-US" dirty="0"/>
              <a:t>Virtual Hill Day</a:t>
            </a:r>
            <a:br>
              <a:rPr lang="en-US" dirty="0"/>
            </a:br>
            <a:r>
              <a:rPr lang="en-US" dirty="0"/>
              <a:t>Orientation </a:t>
            </a:r>
          </a:p>
        </p:txBody>
      </p:sp>
      <p:sp>
        <p:nvSpPr>
          <p:cNvPr id="3" name="Subtitle 2"/>
          <p:cNvSpPr>
            <a:spLocks noGrp="1"/>
          </p:cNvSpPr>
          <p:nvPr>
            <p:ph type="subTitle" idx="1"/>
          </p:nvPr>
        </p:nvSpPr>
        <p:spPr/>
        <p:txBody>
          <a:bodyPr/>
          <a:lstStyle/>
          <a:p>
            <a:r>
              <a:rPr lang="en-US" dirty="0"/>
              <a:t>February 8, 2023</a:t>
            </a:r>
          </a:p>
        </p:txBody>
      </p:sp>
      <p:pic>
        <p:nvPicPr>
          <p:cNvPr id="5" name="Picture 4" descr="Logo, company name&#10;&#10;Description automatically generated">
            <a:extLst>
              <a:ext uri="{FF2B5EF4-FFF2-40B4-BE49-F238E27FC236}">
                <a16:creationId xmlns:a16="http://schemas.microsoft.com/office/drawing/2014/main" id="{1EF83D21-64B5-0F8E-34BB-AA0667B23C10}"/>
              </a:ext>
            </a:extLst>
          </p:cNvPr>
          <p:cNvPicPr>
            <a:picLocks noChangeAspect="1"/>
          </p:cNvPicPr>
          <p:nvPr/>
        </p:nvPicPr>
        <p:blipFill>
          <a:blip r:embed="rId2"/>
          <a:stretch>
            <a:fillRect/>
          </a:stretch>
        </p:blipFill>
        <p:spPr>
          <a:xfrm>
            <a:off x="2561190" y="452082"/>
            <a:ext cx="2010810" cy="980478"/>
          </a:xfrm>
          <a:prstGeom prst="rect">
            <a:avLst/>
          </a:prstGeom>
        </p:spPr>
      </p:pic>
    </p:spTree>
    <p:extLst>
      <p:ext uri="{BB962C8B-B14F-4D97-AF65-F5344CB8AC3E}">
        <p14:creationId xmlns:p14="http://schemas.microsoft.com/office/powerpoint/2010/main" val="724589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1C14-AD39-1FA2-7A0D-FEB59DF0CE65}"/>
              </a:ext>
            </a:extLst>
          </p:cNvPr>
          <p:cNvSpPr>
            <a:spLocks noGrp="1"/>
          </p:cNvSpPr>
          <p:nvPr>
            <p:ph type="title"/>
          </p:nvPr>
        </p:nvSpPr>
        <p:spPr/>
        <p:txBody>
          <a:bodyPr/>
          <a:lstStyle/>
          <a:p>
            <a:r>
              <a:rPr lang="en-US" dirty="0"/>
              <a:t>Why This is Important to You</a:t>
            </a:r>
          </a:p>
        </p:txBody>
      </p:sp>
      <p:sp>
        <p:nvSpPr>
          <p:cNvPr id="3" name="Content Placeholder 2">
            <a:extLst>
              <a:ext uri="{FF2B5EF4-FFF2-40B4-BE49-F238E27FC236}">
                <a16:creationId xmlns:a16="http://schemas.microsoft.com/office/drawing/2014/main" id="{F0DF92EC-DB5E-52DE-78C3-87ABD7A6C0B3}"/>
              </a:ext>
            </a:extLst>
          </p:cNvPr>
          <p:cNvSpPr>
            <a:spLocks noGrp="1"/>
          </p:cNvSpPr>
          <p:nvPr>
            <p:ph idx="1"/>
          </p:nvPr>
        </p:nvSpPr>
        <p:spPr/>
        <p:txBody>
          <a:bodyPr>
            <a:normAutofit/>
          </a:bodyPr>
          <a:lstStyle/>
          <a:p>
            <a:pPr marL="0" indent="0">
              <a:buNone/>
            </a:pPr>
            <a:r>
              <a:rPr lang="en-US" sz="2600" dirty="0"/>
              <a:t>Share short story/info about your personal experience with osteoporosis (e.g., family, clinician, investigator, patient) OR </a:t>
            </a:r>
          </a:p>
          <a:p>
            <a:pPr marL="0" indent="0">
              <a:buNone/>
            </a:pPr>
            <a:endParaRPr lang="en-US" sz="2600" dirty="0"/>
          </a:p>
          <a:p>
            <a:pPr marL="0" indent="0">
              <a:buNone/>
            </a:pPr>
            <a:r>
              <a:rPr lang="en-US" sz="2600" dirty="0"/>
              <a:t>Share why the need for better care after an osteoporotic fracture/broken bone is important and needed (See “Fact Sheet” in Documents Section)</a:t>
            </a:r>
            <a:endParaRPr lang="en-US" dirty="0"/>
          </a:p>
          <a:p>
            <a:endParaRPr lang="en-US" dirty="0"/>
          </a:p>
        </p:txBody>
      </p:sp>
      <p:pic>
        <p:nvPicPr>
          <p:cNvPr id="4" name="Picture 3" descr="Logo, company name&#10;&#10;Description automatically generated">
            <a:extLst>
              <a:ext uri="{FF2B5EF4-FFF2-40B4-BE49-F238E27FC236}">
                <a16:creationId xmlns:a16="http://schemas.microsoft.com/office/drawing/2014/main" id="{4F3CB9F2-6A53-4987-9457-97D33988F11A}"/>
              </a:ext>
            </a:extLst>
          </p:cNvPr>
          <p:cNvPicPr>
            <a:picLocks noChangeAspect="1"/>
          </p:cNvPicPr>
          <p:nvPr/>
        </p:nvPicPr>
        <p:blipFill>
          <a:blip r:embed="rId2"/>
          <a:stretch>
            <a:fillRect/>
          </a:stretch>
        </p:blipFill>
        <p:spPr>
          <a:xfrm>
            <a:off x="1428710" y="4582140"/>
            <a:ext cx="922100" cy="449619"/>
          </a:xfrm>
          <a:prstGeom prst="rect">
            <a:avLst/>
          </a:prstGeom>
        </p:spPr>
      </p:pic>
      <p:sp>
        <p:nvSpPr>
          <p:cNvPr id="5" name="TextBox 4">
            <a:extLst>
              <a:ext uri="{FF2B5EF4-FFF2-40B4-BE49-F238E27FC236}">
                <a16:creationId xmlns:a16="http://schemas.microsoft.com/office/drawing/2014/main" id="{8C8ACEFD-7FEC-EFCE-C615-705A8C1C9F17}"/>
              </a:ext>
            </a:extLst>
          </p:cNvPr>
          <p:cNvSpPr txBox="1"/>
          <p:nvPr/>
        </p:nvSpPr>
        <p:spPr>
          <a:xfrm>
            <a:off x="8455510" y="4701092"/>
            <a:ext cx="494851"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611461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1C14-AD39-1FA2-7A0D-FEB59DF0CE65}"/>
              </a:ext>
            </a:extLst>
          </p:cNvPr>
          <p:cNvSpPr>
            <a:spLocks noGrp="1"/>
          </p:cNvSpPr>
          <p:nvPr>
            <p:ph type="title"/>
          </p:nvPr>
        </p:nvSpPr>
        <p:spPr>
          <a:xfrm>
            <a:off x="457200" y="12941"/>
            <a:ext cx="8229600" cy="652598"/>
          </a:xfrm>
        </p:spPr>
        <p:txBody>
          <a:bodyPr/>
          <a:lstStyle/>
          <a:p>
            <a:r>
              <a:rPr lang="en-US" dirty="0"/>
              <a:t>Facts</a:t>
            </a:r>
          </a:p>
        </p:txBody>
      </p:sp>
      <p:sp>
        <p:nvSpPr>
          <p:cNvPr id="3" name="Content Placeholder 2">
            <a:extLst>
              <a:ext uri="{FF2B5EF4-FFF2-40B4-BE49-F238E27FC236}">
                <a16:creationId xmlns:a16="http://schemas.microsoft.com/office/drawing/2014/main" id="{F0DF92EC-DB5E-52DE-78C3-87ABD7A6C0B3}"/>
              </a:ext>
            </a:extLst>
          </p:cNvPr>
          <p:cNvSpPr>
            <a:spLocks noGrp="1"/>
          </p:cNvSpPr>
          <p:nvPr>
            <p:ph idx="1"/>
          </p:nvPr>
        </p:nvSpPr>
        <p:spPr>
          <a:xfrm>
            <a:off x="554019" y="665538"/>
            <a:ext cx="8229600" cy="4659497"/>
          </a:xfrm>
        </p:spPr>
        <p:txBody>
          <a:bodyPr>
            <a:normAutofit fontScale="47500" lnSpcReduction="20000"/>
          </a:bodyPr>
          <a:lstStyle/>
          <a:p>
            <a:r>
              <a:rPr lang="en-US" sz="3400" dirty="0"/>
              <a:t>Each year, more than 2 million people on Medicare suffer osteoporotic bone fractures, leading to costly hospitalizations and nursing home care. Total costs are expected to grow to over $90 billion by 2040. Experts agree that many of these costly fractures can be prevented.</a:t>
            </a:r>
          </a:p>
          <a:p>
            <a:endParaRPr lang="en-US" sz="3400" dirty="0"/>
          </a:p>
          <a:p>
            <a:r>
              <a:rPr lang="en-US" sz="3400" dirty="0"/>
              <a:t>In the Medicare population, osteoporotic fracture patients are 3x more likely to suffer another fracture within a year.</a:t>
            </a:r>
          </a:p>
          <a:p>
            <a:endParaRPr lang="en-US" sz="3400" dirty="0"/>
          </a:p>
          <a:p>
            <a:r>
              <a:rPr lang="en-US" sz="3400" dirty="0"/>
              <a:t>A recent analysis of the 2016 Medicare claims data revealed that 1.8 million beneficiaries suffered approximately 2.1 million osteoporotic fractures. 42,000 patients were institutionalized in nursing homes within three years.</a:t>
            </a:r>
          </a:p>
          <a:p>
            <a:endParaRPr lang="en-US" sz="3400" dirty="0"/>
          </a:p>
          <a:p>
            <a:r>
              <a:rPr lang="en-US" sz="3400" dirty="0"/>
              <a:t>There is an 80% care gap for people who break a bone due to osteoporosis and don’t get the required follow up care. For example, only 20% of hip fracture patients receive medication for their osteoporosis to prevent a second fracture, compared to 96% of heart attack patients receiving medications to prevent a second heart attack.</a:t>
            </a:r>
          </a:p>
          <a:p>
            <a:endParaRPr lang="en-US" sz="3400" dirty="0"/>
          </a:p>
          <a:p>
            <a:r>
              <a:rPr lang="en-US" sz="3400" dirty="0"/>
              <a:t>The total annual cost for osteoporotic fractures among Medicare beneficiaries was $57 billion in 2018 and expected to rise to $95 billion by 2040.</a:t>
            </a:r>
          </a:p>
          <a:p>
            <a:endParaRPr lang="en-US" sz="3500" dirty="0"/>
          </a:p>
          <a:p>
            <a:pPr marL="0" indent="0">
              <a:buNone/>
            </a:pPr>
            <a:endParaRPr lang="en-US" dirty="0"/>
          </a:p>
        </p:txBody>
      </p:sp>
      <p:pic>
        <p:nvPicPr>
          <p:cNvPr id="4" name="Picture 3" descr="Logo, company name&#10;&#10;Description automatically generated">
            <a:extLst>
              <a:ext uri="{FF2B5EF4-FFF2-40B4-BE49-F238E27FC236}">
                <a16:creationId xmlns:a16="http://schemas.microsoft.com/office/drawing/2014/main" id="{48C99E40-6A76-3A92-299C-387A0CB834DD}"/>
              </a:ext>
            </a:extLst>
          </p:cNvPr>
          <p:cNvPicPr>
            <a:picLocks noChangeAspect="1"/>
          </p:cNvPicPr>
          <p:nvPr/>
        </p:nvPicPr>
        <p:blipFill>
          <a:blip r:embed="rId3"/>
          <a:stretch>
            <a:fillRect/>
          </a:stretch>
        </p:blipFill>
        <p:spPr>
          <a:xfrm>
            <a:off x="1428710" y="4582140"/>
            <a:ext cx="922100" cy="449619"/>
          </a:xfrm>
          <a:prstGeom prst="rect">
            <a:avLst/>
          </a:prstGeom>
        </p:spPr>
      </p:pic>
      <p:sp>
        <p:nvSpPr>
          <p:cNvPr id="5" name="TextBox 4">
            <a:extLst>
              <a:ext uri="{FF2B5EF4-FFF2-40B4-BE49-F238E27FC236}">
                <a16:creationId xmlns:a16="http://schemas.microsoft.com/office/drawing/2014/main" id="{0FE69B85-B355-5672-4D0E-F7D89B574A1C}"/>
              </a:ext>
            </a:extLst>
          </p:cNvPr>
          <p:cNvSpPr txBox="1"/>
          <p:nvPr/>
        </p:nvSpPr>
        <p:spPr>
          <a:xfrm>
            <a:off x="8455510" y="4701092"/>
            <a:ext cx="494851"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18654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1C14-AD39-1FA2-7A0D-FEB59DF0CE65}"/>
              </a:ext>
            </a:extLst>
          </p:cNvPr>
          <p:cNvSpPr>
            <a:spLocks noGrp="1"/>
          </p:cNvSpPr>
          <p:nvPr>
            <p:ph type="title"/>
          </p:nvPr>
        </p:nvSpPr>
        <p:spPr>
          <a:xfrm>
            <a:off x="457200" y="12940"/>
            <a:ext cx="8229600" cy="774519"/>
          </a:xfrm>
        </p:spPr>
        <p:txBody>
          <a:bodyPr/>
          <a:lstStyle/>
          <a:p>
            <a:r>
              <a:rPr lang="en-US" dirty="0"/>
              <a:t>Why Change is Needed</a:t>
            </a:r>
          </a:p>
        </p:txBody>
      </p:sp>
      <p:sp>
        <p:nvSpPr>
          <p:cNvPr id="3" name="Content Placeholder 2">
            <a:extLst>
              <a:ext uri="{FF2B5EF4-FFF2-40B4-BE49-F238E27FC236}">
                <a16:creationId xmlns:a16="http://schemas.microsoft.com/office/drawing/2014/main" id="{F0DF92EC-DB5E-52DE-78C3-87ABD7A6C0B3}"/>
              </a:ext>
            </a:extLst>
          </p:cNvPr>
          <p:cNvSpPr>
            <a:spLocks noGrp="1"/>
          </p:cNvSpPr>
          <p:nvPr>
            <p:ph idx="1"/>
          </p:nvPr>
        </p:nvSpPr>
        <p:spPr>
          <a:xfrm>
            <a:off x="914400" y="630036"/>
            <a:ext cx="8229600" cy="4262062"/>
          </a:xfrm>
        </p:spPr>
        <p:txBody>
          <a:bodyPr>
            <a:normAutofit fontScale="85000" lnSpcReduction="20000"/>
          </a:bodyPr>
          <a:lstStyle/>
          <a:p>
            <a:r>
              <a:rPr lang="en-US" dirty="0"/>
              <a:t>Current patient care is fragmented, resulting in those that break a bone not receiving the follow-up care needed to prevent another bone break</a:t>
            </a:r>
          </a:p>
          <a:p>
            <a:endParaRPr lang="en-US" dirty="0"/>
          </a:p>
          <a:p>
            <a:r>
              <a:rPr lang="en-US" dirty="0"/>
              <a:t>Medicare does not currently reimburse for a process that ensures individuals 65 years or older who experience a hip or vertebral fracture receive follow-up care for underlying osteoporosis</a:t>
            </a:r>
          </a:p>
          <a:p>
            <a:endParaRPr lang="en-US" dirty="0"/>
          </a:p>
          <a:p>
            <a:r>
              <a:rPr lang="en-US" dirty="0"/>
              <a:t>The American Society for Bone and Mineral Research and Bone Health and Osteoporosis Foundation, along with 30 other leading organizations, have been urging CMS to adopt a process to address this crisis via a Fracture Liaison Service (FLS)</a:t>
            </a:r>
          </a:p>
          <a:p>
            <a:endParaRPr lang="en-US" dirty="0"/>
          </a:p>
          <a:p>
            <a:r>
              <a:rPr lang="en-US" dirty="0"/>
              <a:t>FLS programs are post-fracture care coordination services that assure that individuals who suffer a broken bone due to osteoporosis get the evidence-based care proven to help prevent additional fractures</a:t>
            </a:r>
          </a:p>
          <a:p>
            <a:endParaRPr lang="en-US" dirty="0"/>
          </a:p>
          <a:p>
            <a:r>
              <a:rPr lang="en-US" dirty="0"/>
              <a:t>After numerous successful meetings with CMS, HHS, and OMB in 2021 and 2022, the bone health community was very disappointed to see our proposal ignored in the FY23 Physician Fee Schedule proposed/final rule</a:t>
            </a:r>
          </a:p>
          <a:p>
            <a:pPr marL="0" indent="0">
              <a:buNone/>
            </a:pPr>
            <a:endParaRPr lang="en-US" dirty="0"/>
          </a:p>
          <a:p>
            <a:endParaRPr lang="en-US" dirty="0"/>
          </a:p>
        </p:txBody>
      </p:sp>
      <p:sp>
        <p:nvSpPr>
          <p:cNvPr id="5" name="TextBox 4">
            <a:extLst>
              <a:ext uri="{FF2B5EF4-FFF2-40B4-BE49-F238E27FC236}">
                <a16:creationId xmlns:a16="http://schemas.microsoft.com/office/drawing/2014/main" id="{F31F1BD4-93C6-EAD6-A965-11D86ABFD9A3}"/>
              </a:ext>
            </a:extLst>
          </p:cNvPr>
          <p:cNvSpPr txBox="1"/>
          <p:nvPr/>
        </p:nvSpPr>
        <p:spPr>
          <a:xfrm>
            <a:off x="8455510" y="4701092"/>
            <a:ext cx="494851"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189813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1C14-AD39-1FA2-7A0D-FEB59DF0CE65}"/>
              </a:ext>
            </a:extLst>
          </p:cNvPr>
          <p:cNvSpPr>
            <a:spLocks noGrp="1"/>
          </p:cNvSpPr>
          <p:nvPr>
            <p:ph type="title"/>
          </p:nvPr>
        </p:nvSpPr>
        <p:spPr/>
        <p:txBody>
          <a:bodyPr/>
          <a:lstStyle/>
          <a:p>
            <a:r>
              <a:rPr lang="en-US" dirty="0"/>
              <a:t>Hill Day “Ask”</a:t>
            </a:r>
          </a:p>
        </p:txBody>
      </p:sp>
      <p:sp>
        <p:nvSpPr>
          <p:cNvPr id="3" name="Content Placeholder 2">
            <a:extLst>
              <a:ext uri="{FF2B5EF4-FFF2-40B4-BE49-F238E27FC236}">
                <a16:creationId xmlns:a16="http://schemas.microsoft.com/office/drawing/2014/main" id="{F0DF92EC-DB5E-52DE-78C3-87ABD7A6C0B3}"/>
              </a:ext>
            </a:extLst>
          </p:cNvPr>
          <p:cNvSpPr>
            <a:spLocks noGrp="1"/>
          </p:cNvSpPr>
          <p:nvPr>
            <p:ph idx="1"/>
          </p:nvPr>
        </p:nvSpPr>
        <p:spPr/>
        <p:txBody>
          <a:bodyPr>
            <a:normAutofit/>
          </a:bodyPr>
          <a:lstStyle/>
          <a:p>
            <a:pPr marL="0" indent="0">
              <a:buNone/>
            </a:pPr>
            <a:r>
              <a:rPr lang="en-US" sz="2600" b="1" i="1" dirty="0"/>
              <a:t>“Again, I am here to ask you to please contact CMS Administrator Ms. Chiquita Brooks-LaSure and urge her to use CMS’ authority to update Medicare payment policies, so that people who suffer osteoporotic fractures get the cost-effective care they need to prevent additional fractures. This will save lives and reduce Medicare costs.”</a:t>
            </a:r>
            <a:endParaRPr lang="en-US" b="1" i="1" dirty="0"/>
          </a:p>
          <a:p>
            <a:pPr marL="0" indent="0">
              <a:buNone/>
            </a:pPr>
            <a:endParaRPr lang="en-US" dirty="0"/>
          </a:p>
          <a:p>
            <a:endParaRPr lang="en-US" dirty="0"/>
          </a:p>
        </p:txBody>
      </p:sp>
      <p:pic>
        <p:nvPicPr>
          <p:cNvPr id="4" name="Picture 3" descr="Logo, company name&#10;&#10;Description automatically generated">
            <a:extLst>
              <a:ext uri="{FF2B5EF4-FFF2-40B4-BE49-F238E27FC236}">
                <a16:creationId xmlns:a16="http://schemas.microsoft.com/office/drawing/2014/main" id="{74B99E3E-3C7E-A8B8-BAB5-190DEF274677}"/>
              </a:ext>
            </a:extLst>
          </p:cNvPr>
          <p:cNvPicPr>
            <a:picLocks noChangeAspect="1"/>
          </p:cNvPicPr>
          <p:nvPr/>
        </p:nvPicPr>
        <p:blipFill>
          <a:blip r:embed="rId2"/>
          <a:stretch>
            <a:fillRect/>
          </a:stretch>
        </p:blipFill>
        <p:spPr>
          <a:xfrm>
            <a:off x="1428710" y="4582140"/>
            <a:ext cx="922100" cy="449619"/>
          </a:xfrm>
          <a:prstGeom prst="rect">
            <a:avLst/>
          </a:prstGeom>
        </p:spPr>
      </p:pic>
      <p:sp>
        <p:nvSpPr>
          <p:cNvPr id="5" name="TextBox 4">
            <a:extLst>
              <a:ext uri="{FF2B5EF4-FFF2-40B4-BE49-F238E27FC236}">
                <a16:creationId xmlns:a16="http://schemas.microsoft.com/office/drawing/2014/main" id="{DF91C66D-9D40-C732-B46B-5281105CF0CB}"/>
              </a:ext>
            </a:extLst>
          </p:cNvPr>
          <p:cNvSpPr txBox="1"/>
          <p:nvPr/>
        </p:nvSpPr>
        <p:spPr>
          <a:xfrm>
            <a:off x="8455510" y="4701092"/>
            <a:ext cx="494851"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280199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6135" y="57150"/>
            <a:ext cx="7780565" cy="628650"/>
          </a:xfrm>
        </p:spPr>
        <p:txBody>
          <a:bodyPr>
            <a:normAutofit/>
          </a:bodyPr>
          <a:lstStyle/>
          <a:p>
            <a:r>
              <a:rPr lang="en-US" altLang="en-US" dirty="0"/>
              <a:t>Meeting Tips &amp; Reminders</a:t>
            </a:r>
          </a:p>
        </p:txBody>
      </p:sp>
      <p:sp>
        <p:nvSpPr>
          <p:cNvPr id="55299" name="Rectangle 3"/>
          <p:cNvSpPr>
            <a:spLocks noGrp="1" noChangeArrowheads="1"/>
          </p:cNvSpPr>
          <p:nvPr>
            <p:ph type="body" idx="1"/>
          </p:nvPr>
        </p:nvSpPr>
        <p:spPr>
          <a:xfrm>
            <a:off x="212272" y="800100"/>
            <a:ext cx="8303078" cy="4229100"/>
          </a:xfrm>
        </p:spPr>
        <p:txBody>
          <a:bodyPr>
            <a:normAutofit/>
          </a:bodyPr>
          <a:lstStyle/>
          <a:p>
            <a:pPr>
              <a:lnSpc>
                <a:spcPct val="90000"/>
              </a:lnSpc>
            </a:pPr>
            <a:r>
              <a:rPr lang="en-US" altLang="en-US" sz="1800" dirty="0"/>
              <a:t>Log-on promptly….but be patient if aide is late</a:t>
            </a:r>
          </a:p>
          <a:p>
            <a:pPr lvl="1">
              <a:lnSpc>
                <a:spcPct val="90000"/>
              </a:lnSpc>
            </a:pPr>
            <a:r>
              <a:rPr lang="en-US" altLang="en-US" sz="1500" dirty="0">
                <a:solidFill>
                  <a:srgbClr val="8A1E41"/>
                </a:solidFill>
              </a:rPr>
              <a:t>Turn off your cell phone</a:t>
            </a:r>
          </a:p>
          <a:p>
            <a:pPr lvl="1">
              <a:lnSpc>
                <a:spcPct val="90000"/>
              </a:lnSpc>
            </a:pPr>
            <a:r>
              <a:rPr lang="en-US" altLang="en-US" sz="1500" dirty="0">
                <a:solidFill>
                  <a:srgbClr val="8A1E41"/>
                </a:solidFill>
              </a:rPr>
              <a:t>Expect to have 15 – 20 minutes for each meeting</a:t>
            </a:r>
          </a:p>
          <a:p>
            <a:pPr>
              <a:lnSpc>
                <a:spcPct val="90000"/>
              </a:lnSpc>
            </a:pPr>
            <a:r>
              <a:rPr lang="en-US" altLang="en-US" sz="1800" dirty="0"/>
              <a:t>Introduce all participants </a:t>
            </a:r>
          </a:p>
          <a:p>
            <a:pPr lvl="1">
              <a:lnSpc>
                <a:spcPct val="90000"/>
              </a:lnSpc>
            </a:pPr>
            <a:r>
              <a:rPr lang="en-US" altLang="en-US" sz="1500" dirty="0">
                <a:solidFill>
                  <a:srgbClr val="8A1E41"/>
                </a:solidFill>
              </a:rPr>
              <a:t>Name and institution/affiliation – not entire CV! </a:t>
            </a:r>
          </a:p>
          <a:p>
            <a:r>
              <a:rPr lang="en-US" altLang="en-US" sz="1800" dirty="0"/>
              <a:t>Get to the </a:t>
            </a:r>
            <a:r>
              <a:rPr lang="ja-JP" altLang="en-US" sz="1800" dirty="0"/>
              <a:t>“</a:t>
            </a:r>
            <a:r>
              <a:rPr lang="en-US" altLang="ja-JP" sz="1800" dirty="0"/>
              <a:t>ask</a:t>
            </a:r>
            <a:r>
              <a:rPr lang="ja-JP" altLang="en-US" sz="1800" dirty="0"/>
              <a:t>”</a:t>
            </a:r>
            <a:r>
              <a:rPr lang="en-US" altLang="ja-JP" sz="1800" dirty="0"/>
              <a:t>/ talking points quickly</a:t>
            </a:r>
            <a:r>
              <a:rPr lang="en-US" altLang="ja-JP" dirty="0"/>
              <a:t> </a:t>
            </a:r>
            <a:endParaRPr lang="en-US" altLang="en-US" dirty="0"/>
          </a:p>
          <a:p>
            <a:pPr lvl="1"/>
            <a:r>
              <a:rPr lang="en-US" altLang="en-US" sz="1500" dirty="0">
                <a:solidFill>
                  <a:srgbClr val="8A1E41"/>
                </a:solidFill>
              </a:rPr>
              <a:t>Share a personal story</a:t>
            </a:r>
          </a:p>
          <a:p>
            <a:pPr lvl="1"/>
            <a:r>
              <a:rPr lang="en-US" altLang="en-US" sz="1500" dirty="0">
                <a:solidFill>
                  <a:srgbClr val="8A1E41"/>
                </a:solidFill>
              </a:rPr>
              <a:t>Explain why the issue matters to the state/district (use local data)</a:t>
            </a:r>
            <a:r>
              <a:rPr lang="en-US" altLang="en-US" sz="1800" dirty="0">
                <a:solidFill>
                  <a:srgbClr val="8A1E41"/>
                </a:solidFill>
              </a:rPr>
              <a:t> </a:t>
            </a:r>
          </a:p>
          <a:p>
            <a:r>
              <a:rPr lang="en-US" altLang="en-US" sz="1800" dirty="0"/>
              <a:t>If you don’</a:t>
            </a:r>
            <a:r>
              <a:rPr lang="en-US" altLang="ja-JP" sz="1800" dirty="0"/>
              <a:t>t know an answer to a question…</a:t>
            </a:r>
          </a:p>
          <a:p>
            <a:pPr lvl="1"/>
            <a:r>
              <a:rPr lang="en-US" altLang="en-US" sz="1500" dirty="0">
                <a:solidFill>
                  <a:srgbClr val="8A1E41"/>
                </a:solidFill>
              </a:rPr>
              <a:t>Say “I don’</a:t>
            </a:r>
            <a:r>
              <a:rPr lang="en-US" altLang="ja-JP" sz="1500" dirty="0">
                <a:solidFill>
                  <a:srgbClr val="8A1E41"/>
                </a:solidFill>
              </a:rPr>
              <a:t>t know but I will get back to you with the answer”</a:t>
            </a:r>
          </a:p>
          <a:p>
            <a:pPr lvl="1"/>
            <a:r>
              <a:rPr lang="en-US" altLang="en-US" sz="1500" dirty="0">
                <a:solidFill>
                  <a:srgbClr val="8A1E41"/>
                </a:solidFill>
              </a:rPr>
              <a:t>Send note to ASBMR staff to follow-up in meeting platform!</a:t>
            </a:r>
          </a:p>
          <a:p>
            <a:pPr>
              <a:lnSpc>
                <a:spcPct val="90000"/>
              </a:lnSpc>
            </a:pPr>
            <a:r>
              <a:rPr lang="en-US" altLang="en-US" sz="1800" dirty="0"/>
              <a:t>Present “leave behind” materials </a:t>
            </a:r>
          </a:p>
          <a:p>
            <a:pPr>
              <a:lnSpc>
                <a:spcPct val="90000"/>
              </a:lnSpc>
            </a:pPr>
            <a:endParaRPr lang="en-US" altLang="en-US" sz="600" dirty="0"/>
          </a:p>
          <a:p>
            <a:pPr>
              <a:lnSpc>
                <a:spcPct val="90000"/>
              </a:lnSpc>
            </a:pPr>
            <a:endParaRPr lang="en-US" altLang="en-US" sz="1050" dirty="0"/>
          </a:p>
          <a:p>
            <a:pPr marL="342900" lvl="1" indent="0">
              <a:buNone/>
            </a:pPr>
            <a:endParaRPr lang="en-US" altLang="en-US" sz="1500" dirty="0"/>
          </a:p>
        </p:txBody>
      </p:sp>
      <p:pic>
        <p:nvPicPr>
          <p:cNvPr id="2" name="Picture 1" descr="Logo, company name&#10;&#10;Description automatically generated">
            <a:extLst>
              <a:ext uri="{FF2B5EF4-FFF2-40B4-BE49-F238E27FC236}">
                <a16:creationId xmlns:a16="http://schemas.microsoft.com/office/drawing/2014/main" id="{31F4A36C-BCD8-4F3A-7613-A715A2A160C0}"/>
              </a:ext>
            </a:extLst>
          </p:cNvPr>
          <p:cNvPicPr>
            <a:picLocks noChangeAspect="1"/>
          </p:cNvPicPr>
          <p:nvPr/>
        </p:nvPicPr>
        <p:blipFill>
          <a:blip r:embed="rId3"/>
          <a:stretch>
            <a:fillRect/>
          </a:stretch>
        </p:blipFill>
        <p:spPr>
          <a:xfrm>
            <a:off x="1428710" y="4582140"/>
            <a:ext cx="922100" cy="449619"/>
          </a:xfrm>
          <a:prstGeom prst="rect">
            <a:avLst/>
          </a:prstGeom>
        </p:spPr>
      </p:pic>
      <p:sp>
        <p:nvSpPr>
          <p:cNvPr id="3" name="TextBox 2">
            <a:extLst>
              <a:ext uri="{FF2B5EF4-FFF2-40B4-BE49-F238E27FC236}">
                <a16:creationId xmlns:a16="http://schemas.microsoft.com/office/drawing/2014/main" id="{52ED44D3-8A44-416D-61C5-AA45E92447C5}"/>
              </a:ext>
            </a:extLst>
          </p:cNvPr>
          <p:cNvSpPr txBox="1"/>
          <p:nvPr/>
        </p:nvSpPr>
        <p:spPr>
          <a:xfrm>
            <a:off x="8455510" y="4701092"/>
            <a:ext cx="494851"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5805397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18408" y="0"/>
            <a:ext cx="7568293" cy="685800"/>
          </a:xfrm>
        </p:spPr>
        <p:txBody>
          <a:bodyPr>
            <a:normAutofit/>
          </a:bodyPr>
          <a:lstStyle/>
          <a:p>
            <a:r>
              <a:rPr lang="en-US" altLang="en-US" dirty="0"/>
              <a:t>Follow-Up From Your Meetings</a:t>
            </a:r>
          </a:p>
        </p:txBody>
      </p:sp>
      <p:sp>
        <p:nvSpPr>
          <p:cNvPr id="56323" name="Rectangle 3"/>
          <p:cNvSpPr>
            <a:spLocks noGrp="1" noChangeArrowheads="1"/>
          </p:cNvSpPr>
          <p:nvPr>
            <p:ph type="body" idx="1"/>
          </p:nvPr>
        </p:nvSpPr>
        <p:spPr>
          <a:xfrm>
            <a:off x="408214" y="971550"/>
            <a:ext cx="8352064" cy="3943350"/>
          </a:xfrm>
        </p:spPr>
        <p:txBody>
          <a:bodyPr/>
          <a:lstStyle/>
          <a:p>
            <a:r>
              <a:rPr lang="en-US" altLang="en-US" sz="1800" dirty="0"/>
              <a:t>Send thank you notes </a:t>
            </a:r>
          </a:p>
          <a:p>
            <a:pPr lvl="1"/>
            <a:r>
              <a:rPr lang="en-US" altLang="en-US" sz="1650" dirty="0"/>
              <a:t>Via meeting platform or email </a:t>
            </a:r>
          </a:p>
          <a:p>
            <a:pPr lvl="1"/>
            <a:r>
              <a:rPr lang="en-US" altLang="en-US" sz="1650" dirty="0"/>
              <a:t>Add your contact information</a:t>
            </a:r>
          </a:p>
          <a:p>
            <a:endParaRPr lang="en-US" altLang="en-US" sz="600" dirty="0"/>
          </a:p>
          <a:p>
            <a:r>
              <a:rPr lang="en-US" altLang="en-US" sz="1800" dirty="0"/>
              <a:t>Include any follow-up information you promised </a:t>
            </a:r>
          </a:p>
          <a:p>
            <a:pPr lvl="1"/>
            <a:r>
              <a:rPr lang="en-US" altLang="en-US" sz="1650" dirty="0"/>
              <a:t>Links to online documents work best</a:t>
            </a:r>
          </a:p>
          <a:p>
            <a:pPr lvl="1"/>
            <a:r>
              <a:rPr lang="en-US" altLang="en-US" sz="1650" dirty="0"/>
              <a:t>Avoid sending large PDF’s/files </a:t>
            </a:r>
          </a:p>
          <a:p>
            <a:endParaRPr lang="en-US" altLang="en-US" sz="600" dirty="0"/>
          </a:p>
          <a:p>
            <a:r>
              <a:rPr lang="en-US" altLang="en-US" sz="1800" dirty="0"/>
              <a:t>Remind staff/members about any outstanding requests or information they promised to get for you</a:t>
            </a:r>
          </a:p>
          <a:p>
            <a:r>
              <a:rPr lang="en-US" altLang="en-US" sz="1800" dirty="0"/>
              <a:t>Report any questions/concerns from the meetings to ASBMR or BHOF staff</a:t>
            </a:r>
          </a:p>
          <a:p>
            <a:endParaRPr lang="en-US" altLang="en-US" sz="1800" dirty="0"/>
          </a:p>
        </p:txBody>
      </p:sp>
      <p:pic>
        <p:nvPicPr>
          <p:cNvPr id="3" name="Picture 2" descr="A close up of a pen&#10;&#10;Description automatically generated">
            <a:extLst>
              <a:ext uri="{FF2B5EF4-FFF2-40B4-BE49-F238E27FC236}">
                <a16:creationId xmlns:a16="http://schemas.microsoft.com/office/drawing/2014/main" id="{5E1BA6C0-E556-4E6C-87C5-7BDC868A5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395" y="1118507"/>
            <a:ext cx="1627415" cy="914400"/>
          </a:xfrm>
          <a:prstGeom prst="rect">
            <a:avLst/>
          </a:prstGeom>
          <a:ln>
            <a:solidFill>
              <a:srgbClr val="0070C0"/>
            </a:solidFill>
          </a:ln>
        </p:spPr>
      </p:pic>
      <p:pic>
        <p:nvPicPr>
          <p:cNvPr id="2" name="Picture 1" descr="Logo, company name&#10;&#10;Description automatically generated">
            <a:extLst>
              <a:ext uri="{FF2B5EF4-FFF2-40B4-BE49-F238E27FC236}">
                <a16:creationId xmlns:a16="http://schemas.microsoft.com/office/drawing/2014/main" id="{BC819DAE-B101-B41F-DF9A-41D11B9D4588}"/>
              </a:ext>
            </a:extLst>
          </p:cNvPr>
          <p:cNvPicPr>
            <a:picLocks noChangeAspect="1"/>
          </p:cNvPicPr>
          <p:nvPr/>
        </p:nvPicPr>
        <p:blipFill>
          <a:blip r:embed="rId4"/>
          <a:stretch>
            <a:fillRect/>
          </a:stretch>
        </p:blipFill>
        <p:spPr>
          <a:xfrm>
            <a:off x="1428710" y="4582140"/>
            <a:ext cx="922100" cy="449619"/>
          </a:xfrm>
          <a:prstGeom prst="rect">
            <a:avLst/>
          </a:prstGeom>
        </p:spPr>
      </p:pic>
      <p:sp>
        <p:nvSpPr>
          <p:cNvPr id="4" name="TextBox 3">
            <a:extLst>
              <a:ext uri="{FF2B5EF4-FFF2-40B4-BE49-F238E27FC236}">
                <a16:creationId xmlns:a16="http://schemas.microsoft.com/office/drawing/2014/main" id="{FF18E468-2C2D-2065-EDB1-496C763586D4}"/>
              </a:ext>
            </a:extLst>
          </p:cNvPr>
          <p:cNvSpPr txBox="1"/>
          <p:nvPr/>
        </p:nvSpPr>
        <p:spPr>
          <a:xfrm>
            <a:off x="8455510" y="4701092"/>
            <a:ext cx="494851"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160032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7779" y="171451"/>
            <a:ext cx="8228512" cy="563336"/>
          </a:xfrm>
        </p:spPr>
        <p:txBody>
          <a:bodyPr>
            <a:normAutofit/>
          </a:bodyPr>
          <a:lstStyle/>
          <a:p>
            <a:pPr eaLnBrk="1" hangingPunct="1"/>
            <a:r>
              <a:rPr lang="en-US" altLang="ja-JP" dirty="0"/>
              <a:t>Other Troubleshooting</a:t>
            </a:r>
            <a:endParaRPr lang="en-US" altLang="en-US" dirty="0"/>
          </a:p>
        </p:txBody>
      </p:sp>
      <p:sp>
        <p:nvSpPr>
          <p:cNvPr id="12291" name="Content Placeholder 2"/>
          <p:cNvSpPr>
            <a:spLocks noGrp="1"/>
          </p:cNvSpPr>
          <p:nvPr>
            <p:ph idx="1"/>
          </p:nvPr>
        </p:nvSpPr>
        <p:spPr>
          <a:xfrm>
            <a:off x="310243" y="963385"/>
            <a:ext cx="8401050" cy="3951515"/>
          </a:xfrm>
        </p:spPr>
        <p:txBody>
          <a:bodyPr/>
          <a:lstStyle/>
          <a:p>
            <a:pPr eaLnBrk="1" hangingPunct="1">
              <a:lnSpc>
                <a:spcPct val="90000"/>
              </a:lnSpc>
            </a:pPr>
            <a:r>
              <a:rPr lang="en-US" altLang="en-US" sz="1900" dirty="0">
                <a:latin typeface="NeuzeitGro"/>
              </a:rPr>
              <a:t>You get the </a:t>
            </a:r>
            <a:r>
              <a:rPr lang="ja-JP" altLang="en-US" sz="1900" dirty="0">
                <a:latin typeface="NeuzeitGro"/>
              </a:rPr>
              <a:t>“</a:t>
            </a:r>
            <a:r>
              <a:rPr lang="en-US" altLang="ja-JP" sz="1900" dirty="0">
                <a:latin typeface="NeuzeitGro"/>
              </a:rPr>
              <a:t>blank stare</a:t>
            </a:r>
            <a:r>
              <a:rPr lang="ja-JP" altLang="en-US" sz="1900" dirty="0">
                <a:latin typeface="NeuzeitGro"/>
              </a:rPr>
              <a:t>” </a:t>
            </a:r>
            <a:r>
              <a:rPr lang="en-US" altLang="ja-JP" sz="1900" dirty="0">
                <a:latin typeface="NeuzeitGro"/>
              </a:rPr>
              <a:t>or no response</a:t>
            </a:r>
            <a:endParaRPr lang="en-US" altLang="en-US" sz="1900" dirty="0">
              <a:latin typeface="NeuzeitGro"/>
            </a:endParaRPr>
          </a:p>
          <a:p>
            <a:pPr eaLnBrk="1" hangingPunct="1">
              <a:lnSpc>
                <a:spcPct val="90000"/>
              </a:lnSpc>
            </a:pPr>
            <a:endParaRPr lang="en-US" altLang="en-US" sz="1900" dirty="0">
              <a:latin typeface="NeuzeitGro"/>
            </a:endParaRPr>
          </a:p>
          <a:p>
            <a:pPr eaLnBrk="1" hangingPunct="1">
              <a:lnSpc>
                <a:spcPct val="90000"/>
              </a:lnSpc>
            </a:pPr>
            <a:r>
              <a:rPr lang="en-US" altLang="en-US" sz="1900" dirty="0">
                <a:latin typeface="NeuzeitGro"/>
              </a:rPr>
              <a:t>The person you are meeting with is distracted during the virtual meeting</a:t>
            </a:r>
          </a:p>
          <a:p>
            <a:pPr eaLnBrk="1" hangingPunct="1">
              <a:lnSpc>
                <a:spcPct val="90000"/>
              </a:lnSpc>
            </a:pPr>
            <a:endParaRPr lang="en-US" altLang="en-US" sz="1900" dirty="0">
              <a:latin typeface="NeuzeitGro"/>
            </a:endParaRPr>
          </a:p>
          <a:p>
            <a:pPr eaLnBrk="1" hangingPunct="1">
              <a:lnSpc>
                <a:spcPct val="90000"/>
              </a:lnSpc>
            </a:pPr>
            <a:r>
              <a:rPr lang="en-US" altLang="en-US" sz="1900" dirty="0">
                <a:latin typeface="NeuzeitGro"/>
              </a:rPr>
              <a:t>The person you are meeting with doesn’t appear to know anything about CMS</a:t>
            </a:r>
          </a:p>
          <a:p>
            <a:pPr eaLnBrk="1" hangingPunct="1">
              <a:lnSpc>
                <a:spcPct val="90000"/>
              </a:lnSpc>
            </a:pPr>
            <a:endParaRPr lang="en-US" altLang="en-US" sz="1900" dirty="0">
              <a:latin typeface="NeuzeitGro"/>
            </a:endParaRPr>
          </a:p>
          <a:p>
            <a:pPr eaLnBrk="1" hangingPunct="1">
              <a:lnSpc>
                <a:spcPct val="90000"/>
              </a:lnSpc>
            </a:pPr>
            <a:r>
              <a:rPr lang="en-US" altLang="en-US" sz="1900" dirty="0">
                <a:latin typeface="NeuzeitGro"/>
              </a:rPr>
              <a:t>The aide makes a political/partisan comment or asks your opinion on political matter not related to our “ask”</a:t>
            </a:r>
          </a:p>
          <a:p>
            <a:pPr eaLnBrk="1" hangingPunct="1">
              <a:lnSpc>
                <a:spcPct val="90000"/>
              </a:lnSpc>
            </a:pPr>
            <a:endParaRPr lang="en-US" altLang="en-US" dirty="0"/>
          </a:p>
          <a:p>
            <a:pPr marL="0" indent="0">
              <a:buNone/>
            </a:pPr>
            <a:endParaRPr lang="en-US" altLang="en-US" dirty="0"/>
          </a:p>
          <a:p>
            <a:pPr eaLnBrk="1" hangingPunct="1">
              <a:lnSpc>
                <a:spcPct val="90000"/>
              </a:lnSpc>
            </a:pPr>
            <a:endParaRPr lang="en-US" altLang="en-US" dirty="0"/>
          </a:p>
        </p:txBody>
      </p:sp>
      <p:pic>
        <p:nvPicPr>
          <p:cNvPr id="2" name="Picture 1" descr="Logo, company name&#10;&#10;Description automatically generated">
            <a:extLst>
              <a:ext uri="{FF2B5EF4-FFF2-40B4-BE49-F238E27FC236}">
                <a16:creationId xmlns:a16="http://schemas.microsoft.com/office/drawing/2014/main" id="{C5D54F96-4661-6A47-1784-EAAB60D36E0E}"/>
              </a:ext>
            </a:extLst>
          </p:cNvPr>
          <p:cNvPicPr>
            <a:picLocks noChangeAspect="1"/>
          </p:cNvPicPr>
          <p:nvPr/>
        </p:nvPicPr>
        <p:blipFill>
          <a:blip r:embed="rId3"/>
          <a:stretch>
            <a:fillRect/>
          </a:stretch>
        </p:blipFill>
        <p:spPr>
          <a:xfrm>
            <a:off x="1428710" y="4582140"/>
            <a:ext cx="922100" cy="449619"/>
          </a:xfrm>
          <a:prstGeom prst="rect">
            <a:avLst/>
          </a:prstGeom>
        </p:spPr>
      </p:pic>
      <p:sp>
        <p:nvSpPr>
          <p:cNvPr id="3" name="TextBox 2">
            <a:extLst>
              <a:ext uri="{FF2B5EF4-FFF2-40B4-BE49-F238E27FC236}">
                <a16:creationId xmlns:a16="http://schemas.microsoft.com/office/drawing/2014/main" id="{27DA1517-7DE9-D057-6F4F-725751EC1F7D}"/>
              </a:ext>
            </a:extLst>
          </p:cNvPr>
          <p:cNvSpPr txBox="1"/>
          <p:nvPr/>
        </p:nvSpPr>
        <p:spPr>
          <a:xfrm>
            <a:off x="8455510" y="4701092"/>
            <a:ext cx="494851" cy="369332"/>
          </a:xfrm>
          <a:prstGeom prst="rect">
            <a:avLst/>
          </a:prstGeom>
          <a:noFill/>
        </p:spPr>
        <p:txBody>
          <a:bodyPr wrap="square" rtlCol="0">
            <a:spAutoFit/>
          </a:bodyPr>
          <a:lstStyle/>
          <a:p>
            <a:r>
              <a:rPr lang="en-US" dirty="0"/>
              <a:t>16</a:t>
            </a:r>
          </a:p>
        </p:txBody>
      </p:sp>
    </p:spTree>
    <p:extLst>
      <p:ext uri="{BB962C8B-B14F-4D97-AF65-F5344CB8AC3E}">
        <p14:creationId xmlns:p14="http://schemas.microsoft.com/office/powerpoint/2010/main" val="415957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741680" y="800100"/>
            <a:ext cx="8132898" cy="4343400"/>
          </a:xfrm>
        </p:spPr>
        <p:txBody>
          <a:bodyPr/>
          <a:lstStyle/>
          <a:p>
            <a:pPr>
              <a:lnSpc>
                <a:spcPct val="80000"/>
              </a:lnSpc>
              <a:spcBef>
                <a:spcPts val="450"/>
              </a:spcBef>
              <a:spcAft>
                <a:spcPts val="450"/>
              </a:spcAft>
            </a:pPr>
            <a:r>
              <a:rPr lang="en-US" altLang="en-US" sz="1650" dirty="0"/>
              <a:t>Identify connections with elected officials</a:t>
            </a:r>
          </a:p>
          <a:p>
            <a:pPr lvl="1">
              <a:lnSpc>
                <a:spcPct val="80000"/>
              </a:lnSpc>
              <a:spcBef>
                <a:spcPts val="450"/>
              </a:spcBef>
              <a:spcAft>
                <a:spcPts val="450"/>
              </a:spcAft>
            </a:pPr>
            <a:r>
              <a:rPr lang="en-US" altLang="en-US" sz="1350" dirty="0">
                <a:solidFill>
                  <a:srgbClr val="8A1E41"/>
                </a:solidFill>
              </a:rPr>
              <a:t>College alumni, church, hometown, local business, volunteer group, etc.</a:t>
            </a:r>
          </a:p>
          <a:p>
            <a:pPr lvl="1">
              <a:lnSpc>
                <a:spcPct val="80000"/>
              </a:lnSpc>
              <a:spcBef>
                <a:spcPts val="450"/>
              </a:spcBef>
              <a:spcAft>
                <a:spcPts val="450"/>
              </a:spcAft>
            </a:pPr>
            <a:r>
              <a:rPr lang="en-US" altLang="en-US" sz="1350" dirty="0">
                <a:solidFill>
                  <a:srgbClr val="8A1E41"/>
                </a:solidFill>
              </a:rPr>
              <a:t>Note the connection(s) so you can refer back to it/them later</a:t>
            </a:r>
          </a:p>
          <a:p>
            <a:pPr>
              <a:lnSpc>
                <a:spcPct val="80000"/>
              </a:lnSpc>
              <a:spcBef>
                <a:spcPts val="450"/>
              </a:spcBef>
              <a:spcAft>
                <a:spcPts val="450"/>
              </a:spcAft>
            </a:pPr>
            <a:r>
              <a:rPr lang="en-US" altLang="en-US" sz="1650" dirty="0"/>
              <a:t>Be a better constituent</a:t>
            </a:r>
          </a:p>
          <a:p>
            <a:pPr lvl="1">
              <a:lnSpc>
                <a:spcPct val="80000"/>
              </a:lnSpc>
              <a:spcBef>
                <a:spcPts val="450"/>
              </a:spcBef>
              <a:spcAft>
                <a:spcPts val="450"/>
              </a:spcAft>
            </a:pPr>
            <a:r>
              <a:rPr lang="en-US" altLang="en-US" sz="1350" dirty="0">
                <a:solidFill>
                  <a:srgbClr val="8A1E41"/>
                </a:solidFill>
              </a:rPr>
              <a:t>Subscribe to your Senators/Representative’s electronic newsletter</a:t>
            </a:r>
          </a:p>
          <a:p>
            <a:pPr lvl="1">
              <a:lnSpc>
                <a:spcPct val="80000"/>
              </a:lnSpc>
              <a:spcBef>
                <a:spcPts val="450"/>
              </a:spcBef>
              <a:spcAft>
                <a:spcPts val="450"/>
              </a:spcAft>
            </a:pPr>
            <a:r>
              <a:rPr lang="en-US" altLang="en-US" sz="1350" dirty="0">
                <a:solidFill>
                  <a:srgbClr val="8A1E41"/>
                </a:solidFill>
              </a:rPr>
              <a:t>Follow your elected officials on social media</a:t>
            </a:r>
          </a:p>
          <a:p>
            <a:pPr lvl="1">
              <a:lnSpc>
                <a:spcPct val="80000"/>
              </a:lnSpc>
              <a:spcBef>
                <a:spcPts val="450"/>
              </a:spcBef>
              <a:spcAft>
                <a:spcPts val="450"/>
              </a:spcAft>
            </a:pPr>
            <a:r>
              <a:rPr lang="en-US" altLang="en-US" sz="1350" dirty="0">
                <a:solidFill>
                  <a:srgbClr val="8A1E41"/>
                </a:solidFill>
              </a:rPr>
              <a:t>Attend congressional town hall meetings and other local events </a:t>
            </a:r>
          </a:p>
          <a:p>
            <a:pPr>
              <a:lnSpc>
                <a:spcPct val="80000"/>
              </a:lnSpc>
              <a:spcBef>
                <a:spcPts val="450"/>
              </a:spcBef>
              <a:spcAft>
                <a:spcPts val="450"/>
              </a:spcAft>
            </a:pPr>
            <a:r>
              <a:rPr lang="en-US" altLang="en-US" sz="1650" dirty="0"/>
              <a:t>Stay in touch throughout the year</a:t>
            </a:r>
          </a:p>
          <a:p>
            <a:pPr lvl="1">
              <a:lnSpc>
                <a:spcPct val="80000"/>
              </a:lnSpc>
              <a:spcBef>
                <a:spcPts val="450"/>
              </a:spcBef>
              <a:spcAft>
                <a:spcPts val="450"/>
              </a:spcAft>
            </a:pPr>
            <a:r>
              <a:rPr lang="en-US" altLang="en-US" sz="1350" dirty="0">
                <a:solidFill>
                  <a:srgbClr val="8A1E41"/>
                </a:solidFill>
              </a:rPr>
              <a:t>Send updates about relevant topics or research you discussed</a:t>
            </a:r>
          </a:p>
          <a:p>
            <a:pPr lvl="1">
              <a:lnSpc>
                <a:spcPct val="80000"/>
              </a:lnSpc>
              <a:spcBef>
                <a:spcPts val="450"/>
              </a:spcBef>
              <a:spcAft>
                <a:spcPts val="450"/>
              </a:spcAft>
            </a:pPr>
            <a:r>
              <a:rPr lang="en-US" altLang="en-US" sz="1350" dirty="0">
                <a:solidFill>
                  <a:srgbClr val="8A1E41"/>
                </a:solidFill>
              </a:rPr>
              <a:t>Keep elected officials abreast of exciting developments at your institution (federal grants received; major awards given to personnel; new facilities, etc.)</a:t>
            </a:r>
          </a:p>
          <a:p>
            <a:pPr>
              <a:lnSpc>
                <a:spcPct val="80000"/>
              </a:lnSpc>
              <a:spcBef>
                <a:spcPts val="450"/>
              </a:spcBef>
              <a:spcAft>
                <a:spcPts val="450"/>
              </a:spcAft>
            </a:pPr>
            <a:r>
              <a:rPr lang="en-US" altLang="en-US" sz="1650" dirty="0"/>
              <a:t>Document visits in your department/ institution’s newsletter</a:t>
            </a:r>
          </a:p>
          <a:p>
            <a:pPr lvl="1">
              <a:lnSpc>
                <a:spcPct val="80000"/>
              </a:lnSpc>
              <a:spcBef>
                <a:spcPts val="450"/>
              </a:spcBef>
              <a:spcAft>
                <a:spcPts val="450"/>
              </a:spcAft>
            </a:pPr>
            <a:r>
              <a:rPr lang="en-US" altLang="en-US" sz="1350" dirty="0">
                <a:solidFill>
                  <a:srgbClr val="8A1E41"/>
                </a:solidFill>
              </a:rPr>
              <a:t>Include photos! </a:t>
            </a:r>
          </a:p>
          <a:p>
            <a:pPr lvl="1">
              <a:lnSpc>
                <a:spcPct val="80000"/>
              </a:lnSpc>
              <a:spcBef>
                <a:spcPts val="450"/>
              </a:spcBef>
              <a:spcAft>
                <a:spcPts val="450"/>
              </a:spcAft>
            </a:pPr>
            <a:r>
              <a:rPr lang="en-US" altLang="en-US" sz="1350" dirty="0">
                <a:solidFill>
                  <a:srgbClr val="8A1E41"/>
                </a:solidFill>
              </a:rPr>
              <a:t>Post on social media (follow your institution’s policies!)</a:t>
            </a:r>
          </a:p>
          <a:p>
            <a:pPr>
              <a:lnSpc>
                <a:spcPct val="80000"/>
              </a:lnSpc>
              <a:spcBef>
                <a:spcPts val="450"/>
              </a:spcBef>
              <a:spcAft>
                <a:spcPts val="450"/>
              </a:spcAft>
              <a:buClr>
                <a:schemeClr val="tx2"/>
              </a:buClr>
            </a:pPr>
            <a:endParaRPr lang="en-US" altLang="en-US" sz="1650" dirty="0"/>
          </a:p>
        </p:txBody>
      </p:sp>
      <p:sp>
        <p:nvSpPr>
          <p:cNvPr id="3" name="Title 2">
            <a:extLst>
              <a:ext uri="{FF2B5EF4-FFF2-40B4-BE49-F238E27FC236}">
                <a16:creationId xmlns:a16="http://schemas.microsoft.com/office/drawing/2014/main" id="{D02F39F8-833D-46F1-AD42-83F754421F38}"/>
              </a:ext>
            </a:extLst>
          </p:cNvPr>
          <p:cNvSpPr>
            <a:spLocks noGrp="1"/>
          </p:cNvSpPr>
          <p:nvPr>
            <p:ph type="title"/>
          </p:nvPr>
        </p:nvSpPr>
        <p:spPr>
          <a:xfrm>
            <a:off x="179614" y="195943"/>
            <a:ext cx="8236676" cy="498022"/>
          </a:xfrm>
        </p:spPr>
        <p:txBody>
          <a:bodyPr>
            <a:normAutofit fontScale="90000"/>
          </a:bodyPr>
          <a:lstStyle/>
          <a:p>
            <a:r>
              <a:rPr lang="en-US" dirty="0"/>
              <a:t>Establishing Long Term Relationships</a:t>
            </a:r>
          </a:p>
        </p:txBody>
      </p:sp>
      <p:sp>
        <p:nvSpPr>
          <p:cNvPr id="4" name="TextBox 3">
            <a:extLst>
              <a:ext uri="{FF2B5EF4-FFF2-40B4-BE49-F238E27FC236}">
                <a16:creationId xmlns:a16="http://schemas.microsoft.com/office/drawing/2014/main" id="{9EC6AC08-84AD-8358-6BB4-6885395D32F4}"/>
              </a:ext>
            </a:extLst>
          </p:cNvPr>
          <p:cNvSpPr txBox="1"/>
          <p:nvPr/>
        </p:nvSpPr>
        <p:spPr>
          <a:xfrm>
            <a:off x="8455510" y="4701092"/>
            <a:ext cx="494851"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11937993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B396A7-D2B9-4699-9AA3-12DA2EDB0F99}"/>
              </a:ext>
            </a:extLst>
          </p:cNvPr>
          <p:cNvSpPr>
            <a:spLocks noGrp="1"/>
          </p:cNvSpPr>
          <p:nvPr>
            <p:ph type="subTitle" idx="1"/>
          </p:nvPr>
        </p:nvSpPr>
        <p:spPr>
          <a:xfrm>
            <a:off x="1544428" y="2984563"/>
            <a:ext cx="6055145" cy="537653"/>
          </a:xfrm>
        </p:spPr>
        <p:txBody>
          <a:bodyPr>
            <a:noAutofit/>
          </a:bodyPr>
          <a:lstStyle/>
          <a:p>
            <a:pPr algn="l"/>
            <a:r>
              <a:rPr lang="en-US" sz="2700" dirty="0"/>
              <a:t>Online Schedules and Logistics Overview</a:t>
            </a:r>
          </a:p>
        </p:txBody>
      </p:sp>
      <p:pic>
        <p:nvPicPr>
          <p:cNvPr id="4" name="Picture 3" descr="Logo, company name&#10;&#10;Description automatically generated">
            <a:extLst>
              <a:ext uri="{FF2B5EF4-FFF2-40B4-BE49-F238E27FC236}">
                <a16:creationId xmlns:a16="http://schemas.microsoft.com/office/drawing/2014/main" id="{B689E406-A335-49DE-BE28-DBFC40247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008" y="643558"/>
            <a:ext cx="2619984" cy="1684542"/>
          </a:xfrm>
          <a:prstGeom prst="rect">
            <a:avLst/>
          </a:prstGeom>
        </p:spPr>
      </p:pic>
      <p:sp>
        <p:nvSpPr>
          <p:cNvPr id="2" name="TextBox 1">
            <a:extLst>
              <a:ext uri="{FF2B5EF4-FFF2-40B4-BE49-F238E27FC236}">
                <a16:creationId xmlns:a16="http://schemas.microsoft.com/office/drawing/2014/main" id="{F37C4C39-9214-D269-6B04-8128A6809C1F}"/>
              </a:ext>
            </a:extLst>
          </p:cNvPr>
          <p:cNvSpPr txBox="1"/>
          <p:nvPr/>
        </p:nvSpPr>
        <p:spPr>
          <a:xfrm>
            <a:off x="8455510" y="4701092"/>
            <a:ext cx="494851" cy="369332"/>
          </a:xfrm>
          <a:prstGeom prst="rect">
            <a:avLst/>
          </a:prstGeom>
          <a:noFill/>
        </p:spPr>
        <p:txBody>
          <a:bodyPr wrap="square" rtlCol="0">
            <a:spAutoFit/>
          </a:bodyPr>
          <a:lstStyle/>
          <a:p>
            <a:r>
              <a:rPr lang="en-US" dirty="0"/>
              <a:t>18</a:t>
            </a:r>
          </a:p>
        </p:txBody>
      </p:sp>
    </p:spTree>
    <p:extLst>
      <p:ext uri="{BB962C8B-B14F-4D97-AF65-F5344CB8AC3E}">
        <p14:creationId xmlns:p14="http://schemas.microsoft.com/office/powerpoint/2010/main" val="574375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BBB8824E-58B7-2AE5-2B16-A8EB19A9F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95" y="1325880"/>
            <a:ext cx="5008418" cy="2491740"/>
          </a:xfrm>
          <a:prstGeom prst="rect">
            <a:avLst/>
          </a:prstGeom>
        </p:spPr>
      </p:pic>
      <p:sp>
        <p:nvSpPr>
          <p:cNvPr id="3" name="Subtitle 2">
            <a:extLst>
              <a:ext uri="{FF2B5EF4-FFF2-40B4-BE49-F238E27FC236}">
                <a16:creationId xmlns:a16="http://schemas.microsoft.com/office/drawing/2014/main" id="{8DB396A7-D2B9-4699-9AA3-12DA2EDB0F99}"/>
              </a:ext>
            </a:extLst>
          </p:cNvPr>
          <p:cNvSpPr>
            <a:spLocks noGrp="1"/>
          </p:cNvSpPr>
          <p:nvPr>
            <p:ph type="subTitle" idx="1"/>
          </p:nvPr>
        </p:nvSpPr>
        <p:spPr>
          <a:xfrm>
            <a:off x="5043588" y="983302"/>
            <a:ext cx="3992895" cy="3775937"/>
          </a:xfrm>
        </p:spPr>
        <p:txBody>
          <a:bodyPr>
            <a:normAutofit/>
          </a:bodyPr>
          <a:lstStyle/>
          <a:p>
            <a:r>
              <a:rPr lang="en-US" b="1" u="sng" dirty="0"/>
              <a:t>Receiving Your Schedule</a:t>
            </a:r>
          </a:p>
          <a:p>
            <a:pPr marL="257175" indent="-257175" algn="l">
              <a:buFontTx/>
              <a:buChar char="-"/>
            </a:pPr>
            <a:r>
              <a:rPr lang="en-US" dirty="0"/>
              <a:t>You will receive an </a:t>
            </a:r>
            <a:r>
              <a:rPr lang="en-US" dirty="0">
                <a:solidFill>
                  <a:srgbClr val="00B050"/>
                </a:solidFill>
              </a:rPr>
              <a:t>automated email from Advocacy Associates </a:t>
            </a:r>
            <a:r>
              <a:rPr lang="en-US" dirty="0"/>
              <a:t>on </a:t>
            </a:r>
            <a:r>
              <a:rPr lang="en-US" b="1" dirty="0"/>
              <a:t>a to-be-determined date </a:t>
            </a:r>
            <a:r>
              <a:rPr lang="en-US" dirty="0"/>
              <a:t>by your organization </a:t>
            </a:r>
          </a:p>
          <a:p>
            <a:pPr marL="257175" indent="-257175" algn="l">
              <a:buFontTx/>
              <a:buChar char="-"/>
            </a:pPr>
            <a:r>
              <a:rPr lang="en-US" dirty="0"/>
              <a:t>Check your SPAM/JUNK folder if you think you did not receive the email</a:t>
            </a:r>
          </a:p>
          <a:p>
            <a:pPr marL="600075" lvl="1" indent="-257175" algn="l">
              <a:buFontTx/>
              <a:buChar char="-"/>
            </a:pPr>
            <a:r>
              <a:rPr lang="en-US" u="sng" dirty="0"/>
              <a:t>Verify with your organization on the date schedules were/will be sent</a:t>
            </a:r>
          </a:p>
          <a:p>
            <a:pPr marL="257175" indent="-257175" algn="l">
              <a:buFontTx/>
              <a:buChar char="-"/>
            </a:pPr>
            <a:r>
              <a:rPr lang="en-US" dirty="0"/>
              <a:t>Click on the URL to access your schedule. </a:t>
            </a:r>
            <a:r>
              <a:rPr lang="en-US" u="sng" dirty="0"/>
              <a:t>Follow instructions on how to login</a:t>
            </a:r>
          </a:p>
          <a:p>
            <a:pPr marL="257175" indent="-257175" algn="l">
              <a:buFontTx/>
              <a:buChar char="-"/>
            </a:pPr>
            <a:r>
              <a:rPr lang="en-US" dirty="0">
                <a:solidFill>
                  <a:srgbClr val="FF0000"/>
                </a:solidFill>
              </a:rPr>
              <a:t>Contact us for any technical support</a:t>
            </a:r>
          </a:p>
        </p:txBody>
      </p:sp>
      <p:pic>
        <p:nvPicPr>
          <p:cNvPr id="4" name="Picture 3" descr="Logo, company name&#10;&#10;Description automatically generated">
            <a:extLst>
              <a:ext uri="{FF2B5EF4-FFF2-40B4-BE49-F238E27FC236}">
                <a16:creationId xmlns:a16="http://schemas.microsoft.com/office/drawing/2014/main" id="{B689E406-A335-49DE-BE28-DBFC40247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412" y="157506"/>
            <a:ext cx="943177" cy="606424"/>
          </a:xfrm>
          <a:prstGeom prst="rect">
            <a:avLst/>
          </a:prstGeom>
        </p:spPr>
      </p:pic>
      <p:sp>
        <p:nvSpPr>
          <p:cNvPr id="2" name="Rectangle 1">
            <a:extLst>
              <a:ext uri="{FF2B5EF4-FFF2-40B4-BE49-F238E27FC236}">
                <a16:creationId xmlns:a16="http://schemas.microsoft.com/office/drawing/2014/main" id="{EC7B8DA2-80FC-6E5F-6227-A3E32070DF87}"/>
              </a:ext>
            </a:extLst>
          </p:cNvPr>
          <p:cNvSpPr/>
          <p:nvPr/>
        </p:nvSpPr>
        <p:spPr>
          <a:xfrm>
            <a:off x="107517" y="3228279"/>
            <a:ext cx="4317741" cy="2592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359A6476-ECB9-0831-E8D8-B0E8A7FC95B0}"/>
              </a:ext>
            </a:extLst>
          </p:cNvPr>
          <p:cNvSpPr txBox="1"/>
          <p:nvPr/>
        </p:nvSpPr>
        <p:spPr>
          <a:xfrm>
            <a:off x="8455510" y="4701092"/>
            <a:ext cx="494851" cy="369332"/>
          </a:xfrm>
          <a:prstGeom prst="rect">
            <a:avLst/>
          </a:prstGeom>
          <a:noFill/>
        </p:spPr>
        <p:txBody>
          <a:bodyPr wrap="square" rtlCol="0">
            <a:spAutoFit/>
          </a:bodyPr>
          <a:lstStyle/>
          <a:p>
            <a:r>
              <a:rPr lang="en-US" dirty="0"/>
              <a:t>19</a:t>
            </a:r>
          </a:p>
        </p:txBody>
      </p:sp>
    </p:spTree>
    <p:extLst>
      <p:ext uri="{BB962C8B-B14F-4D97-AF65-F5344CB8AC3E}">
        <p14:creationId xmlns:p14="http://schemas.microsoft.com/office/powerpoint/2010/main" val="148811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dirty="0"/>
              <a:t>Welcome and Thank You!</a:t>
            </a:r>
          </a:p>
        </p:txBody>
      </p:sp>
      <p:pic>
        <p:nvPicPr>
          <p:cNvPr id="5" name="Picture 4" descr="Logo, company name&#10;&#10;Description automatically generated">
            <a:extLst>
              <a:ext uri="{FF2B5EF4-FFF2-40B4-BE49-F238E27FC236}">
                <a16:creationId xmlns:a16="http://schemas.microsoft.com/office/drawing/2014/main" id="{BA6F3F47-0285-D325-CC6D-3912EE432D26}"/>
              </a:ext>
            </a:extLst>
          </p:cNvPr>
          <p:cNvPicPr>
            <a:picLocks noChangeAspect="1"/>
          </p:cNvPicPr>
          <p:nvPr/>
        </p:nvPicPr>
        <p:blipFill>
          <a:blip r:embed="rId2"/>
          <a:stretch>
            <a:fillRect/>
          </a:stretch>
        </p:blipFill>
        <p:spPr>
          <a:xfrm>
            <a:off x="1428710" y="4582140"/>
            <a:ext cx="922100" cy="449619"/>
          </a:xfrm>
          <a:prstGeom prst="rect">
            <a:avLst/>
          </a:prstGeom>
        </p:spPr>
      </p:pic>
      <p:sp>
        <p:nvSpPr>
          <p:cNvPr id="6" name="TextBox 5">
            <a:extLst>
              <a:ext uri="{FF2B5EF4-FFF2-40B4-BE49-F238E27FC236}">
                <a16:creationId xmlns:a16="http://schemas.microsoft.com/office/drawing/2014/main" id="{4F5CF226-3BAC-1BFB-7026-DA0F90C9C15F}"/>
              </a:ext>
            </a:extLst>
          </p:cNvPr>
          <p:cNvSpPr txBox="1"/>
          <p:nvPr/>
        </p:nvSpPr>
        <p:spPr>
          <a:xfrm>
            <a:off x="8455511" y="4701092"/>
            <a:ext cx="408790" cy="369332"/>
          </a:xfrm>
          <a:prstGeom prst="rect">
            <a:avLst/>
          </a:prstGeom>
          <a:noFill/>
        </p:spPr>
        <p:txBody>
          <a:bodyPr wrap="square" rtlCol="0">
            <a:spAutoFit/>
          </a:bodyPr>
          <a:lstStyle/>
          <a:p>
            <a:r>
              <a:rPr lang="en-US" dirty="0"/>
              <a:t> 2</a:t>
            </a:r>
          </a:p>
        </p:txBody>
      </p:sp>
    </p:spTree>
    <p:extLst>
      <p:ext uri="{BB962C8B-B14F-4D97-AF65-F5344CB8AC3E}">
        <p14:creationId xmlns:p14="http://schemas.microsoft.com/office/powerpoint/2010/main" val="285100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6413D50D-BC9E-17FA-3B39-3CEDFFF75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03" y="966453"/>
            <a:ext cx="5989887" cy="3850642"/>
          </a:xfrm>
          <a:prstGeom prst="rect">
            <a:avLst/>
          </a:prstGeom>
        </p:spPr>
      </p:pic>
      <p:sp>
        <p:nvSpPr>
          <p:cNvPr id="3" name="Subtitle 2">
            <a:extLst>
              <a:ext uri="{FF2B5EF4-FFF2-40B4-BE49-F238E27FC236}">
                <a16:creationId xmlns:a16="http://schemas.microsoft.com/office/drawing/2014/main" id="{8DB396A7-D2B9-4699-9AA3-12DA2EDB0F99}"/>
              </a:ext>
            </a:extLst>
          </p:cNvPr>
          <p:cNvSpPr>
            <a:spLocks noGrp="1"/>
          </p:cNvSpPr>
          <p:nvPr>
            <p:ph type="subTitle" idx="1"/>
          </p:nvPr>
        </p:nvSpPr>
        <p:spPr>
          <a:xfrm>
            <a:off x="6645762" y="1207293"/>
            <a:ext cx="2441089" cy="3773080"/>
          </a:xfrm>
        </p:spPr>
        <p:txBody>
          <a:bodyPr>
            <a:normAutofit/>
          </a:bodyPr>
          <a:lstStyle/>
          <a:p>
            <a:pPr algn="l"/>
            <a:r>
              <a:rPr lang="en-US" b="1" dirty="0"/>
              <a:t>Main Schedule Page</a:t>
            </a:r>
          </a:p>
          <a:p>
            <a:pPr marL="257175" indent="-257175" algn="l">
              <a:buFontTx/>
              <a:buChar char="-"/>
            </a:pPr>
            <a:r>
              <a:rPr lang="en-US" dirty="0"/>
              <a:t>Confirmed meetings display with a time</a:t>
            </a:r>
          </a:p>
          <a:p>
            <a:pPr marL="257175" indent="-257175" algn="l">
              <a:buFontTx/>
              <a:buChar char="-"/>
            </a:pPr>
            <a:r>
              <a:rPr lang="en-US" dirty="0"/>
              <a:t>Pending meetings display on bottom</a:t>
            </a:r>
          </a:p>
          <a:p>
            <a:pPr marL="257175" indent="-257175" algn="l">
              <a:buFontTx/>
              <a:buChar char="-"/>
            </a:pPr>
            <a:r>
              <a:rPr lang="en-US" dirty="0"/>
              <a:t>All times will be displayed in time zone you are </a:t>
            </a:r>
            <a:r>
              <a:rPr lang="en-US" b="1" u="sng" dirty="0"/>
              <a:t>located in</a:t>
            </a:r>
          </a:p>
          <a:p>
            <a:pPr marL="257175" indent="-257175" algn="l">
              <a:buFontTx/>
              <a:buChar char="-"/>
            </a:pPr>
            <a:r>
              <a:rPr lang="en-US" dirty="0">
                <a:solidFill>
                  <a:srgbClr val="FF0000"/>
                </a:solidFill>
              </a:rPr>
              <a:t>Click on each meeting to access the information</a:t>
            </a:r>
          </a:p>
          <a:p>
            <a:pPr marL="257175" indent="-257175" algn="l">
              <a:buFontTx/>
              <a:buChar char="-"/>
            </a:pPr>
            <a:endParaRPr lang="en-US" dirty="0">
              <a:solidFill>
                <a:srgbClr val="FF0000"/>
              </a:solidFill>
            </a:endParaRPr>
          </a:p>
        </p:txBody>
      </p:sp>
      <p:pic>
        <p:nvPicPr>
          <p:cNvPr id="4" name="Picture 3" descr="Logo, company name&#10;&#10;Description automatically generated">
            <a:extLst>
              <a:ext uri="{FF2B5EF4-FFF2-40B4-BE49-F238E27FC236}">
                <a16:creationId xmlns:a16="http://schemas.microsoft.com/office/drawing/2014/main" id="{B689E406-A335-49DE-BE28-DBFC40247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412" y="157506"/>
            <a:ext cx="943177" cy="606424"/>
          </a:xfrm>
          <a:prstGeom prst="rect">
            <a:avLst/>
          </a:prstGeom>
        </p:spPr>
      </p:pic>
      <p:sp>
        <p:nvSpPr>
          <p:cNvPr id="6" name="Rectangle 5">
            <a:extLst>
              <a:ext uri="{FF2B5EF4-FFF2-40B4-BE49-F238E27FC236}">
                <a16:creationId xmlns:a16="http://schemas.microsoft.com/office/drawing/2014/main" id="{D78F6491-9E18-449F-9C76-A8810F6F43E0}"/>
              </a:ext>
            </a:extLst>
          </p:cNvPr>
          <p:cNvSpPr/>
          <p:nvPr/>
        </p:nvSpPr>
        <p:spPr>
          <a:xfrm>
            <a:off x="2617237" y="2190362"/>
            <a:ext cx="1357604" cy="3009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extBox 1">
            <a:extLst>
              <a:ext uri="{FF2B5EF4-FFF2-40B4-BE49-F238E27FC236}">
                <a16:creationId xmlns:a16="http://schemas.microsoft.com/office/drawing/2014/main" id="{A2CF2675-78EA-39B6-6EA5-7B5B0A9FD9BB}"/>
              </a:ext>
            </a:extLst>
          </p:cNvPr>
          <p:cNvSpPr txBox="1"/>
          <p:nvPr/>
        </p:nvSpPr>
        <p:spPr>
          <a:xfrm>
            <a:off x="8455510" y="4701092"/>
            <a:ext cx="494851" cy="369332"/>
          </a:xfrm>
          <a:prstGeom prst="rect">
            <a:avLst/>
          </a:prstGeom>
          <a:noFill/>
        </p:spPr>
        <p:txBody>
          <a:bodyPr wrap="square" rtlCol="0">
            <a:spAutoFit/>
          </a:bodyPr>
          <a:lstStyle/>
          <a:p>
            <a:r>
              <a:rPr lang="en-US" dirty="0"/>
              <a:t>20</a:t>
            </a:r>
          </a:p>
        </p:txBody>
      </p:sp>
    </p:spTree>
    <p:extLst>
      <p:ext uri="{BB962C8B-B14F-4D97-AF65-F5344CB8AC3E}">
        <p14:creationId xmlns:p14="http://schemas.microsoft.com/office/powerpoint/2010/main" val="2316463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887BB48C-F604-9CD4-03AF-1E0F76F96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78" y="341893"/>
            <a:ext cx="6322116" cy="4714464"/>
          </a:xfrm>
          <a:prstGeom prst="rect">
            <a:avLst/>
          </a:prstGeom>
        </p:spPr>
      </p:pic>
      <p:sp>
        <p:nvSpPr>
          <p:cNvPr id="3" name="Subtitle 2">
            <a:extLst>
              <a:ext uri="{FF2B5EF4-FFF2-40B4-BE49-F238E27FC236}">
                <a16:creationId xmlns:a16="http://schemas.microsoft.com/office/drawing/2014/main" id="{8DB396A7-D2B9-4699-9AA3-12DA2EDB0F99}"/>
              </a:ext>
            </a:extLst>
          </p:cNvPr>
          <p:cNvSpPr>
            <a:spLocks noGrp="1"/>
          </p:cNvSpPr>
          <p:nvPr>
            <p:ph type="subTitle" idx="1"/>
          </p:nvPr>
        </p:nvSpPr>
        <p:spPr>
          <a:xfrm>
            <a:off x="6702912" y="1082873"/>
            <a:ext cx="2441089" cy="3906672"/>
          </a:xfrm>
        </p:spPr>
        <p:txBody>
          <a:bodyPr>
            <a:normAutofit/>
          </a:bodyPr>
          <a:lstStyle/>
          <a:p>
            <a:pPr marL="257175" indent="-257175" algn="l">
              <a:buFontTx/>
              <a:buChar char="-"/>
            </a:pPr>
            <a:r>
              <a:rPr lang="en-US" dirty="0"/>
              <a:t>Date and Time</a:t>
            </a:r>
          </a:p>
          <a:p>
            <a:pPr marL="257175" indent="-257175" algn="l">
              <a:buFontTx/>
              <a:buChar char="-"/>
            </a:pPr>
            <a:r>
              <a:rPr lang="en-US" dirty="0"/>
              <a:t>Meeting With</a:t>
            </a:r>
          </a:p>
          <a:p>
            <a:pPr marL="257175" indent="-257175" algn="l">
              <a:buFontTx/>
              <a:buChar char="-"/>
            </a:pPr>
            <a:r>
              <a:rPr lang="en-US" dirty="0"/>
              <a:t>Meeting Lead (if assigned by your organization)</a:t>
            </a:r>
          </a:p>
          <a:p>
            <a:pPr marL="257175" indent="-257175" algn="l">
              <a:buFontTx/>
              <a:buChar char="-"/>
            </a:pPr>
            <a:r>
              <a:rPr lang="en-US" dirty="0"/>
              <a:t>Click “Join Online Meeting” to open video component (not all meetings will have a video component)</a:t>
            </a:r>
          </a:p>
          <a:p>
            <a:pPr marL="257175" indent="-257175" algn="l">
              <a:buFontTx/>
              <a:buChar char="-"/>
            </a:pPr>
            <a:r>
              <a:rPr lang="en-US" dirty="0">
                <a:solidFill>
                  <a:srgbClr val="FF0000"/>
                </a:solidFill>
              </a:rPr>
              <a:t>Dial-in/additional information</a:t>
            </a:r>
          </a:p>
          <a:p>
            <a:pPr marL="257175" indent="-257175" algn="l">
              <a:buFontTx/>
              <a:buChar char="-"/>
            </a:pPr>
            <a:endParaRPr lang="en-US" dirty="0">
              <a:solidFill>
                <a:srgbClr val="FF0000"/>
              </a:solidFill>
            </a:endParaRPr>
          </a:p>
          <a:p>
            <a:pPr marL="257175" indent="-257175" algn="l">
              <a:buFontTx/>
              <a:buChar char="-"/>
            </a:pPr>
            <a:endParaRPr lang="en-US" dirty="0">
              <a:solidFill>
                <a:srgbClr val="FF0000"/>
              </a:solidFill>
            </a:endParaRPr>
          </a:p>
        </p:txBody>
      </p:sp>
      <p:sp>
        <p:nvSpPr>
          <p:cNvPr id="7" name="Rectangle 6">
            <a:extLst>
              <a:ext uri="{FF2B5EF4-FFF2-40B4-BE49-F238E27FC236}">
                <a16:creationId xmlns:a16="http://schemas.microsoft.com/office/drawing/2014/main" id="{DF52ED2F-CE81-4DA4-8F8A-65AC33251468}"/>
              </a:ext>
            </a:extLst>
          </p:cNvPr>
          <p:cNvSpPr/>
          <p:nvPr/>
        </p:nvSpPr>
        <p:spPr>
          <a:xfrm>
            <a:off x="308765" y="1917441"/>
            <a:ext cx="1437824" cy="3429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Rectangle 1">
            <a:extLst>
              <a:ext uri="{FF2B5EF4-FFF2-40B4-BE49-F238E27FC236}">
                <a16:creationId xmlns:a16="http://schemas.microsoft.com/office/drawing/2014/main" id="{75C3D9DC-3266-B54B-2C97-67C67C08EECB}"/>
              </a:ext>
            </a:extLst>
          </p:cNvPr>
          <p:cNvSpPr/>
          <p:nvPr/>
        </p:nvSpPr>
        <p:spPr>
          <a:xfrm>
            <a:off x="1512413" y="1330978"/>
            <a:ext cx="234176" cy="91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C185A336-5E9A-E9B1-6818-2068EEFA0094}"/>
              </a:ext>
            </a:extLst>
          </p:cNvPr>
          <p:cNvSpPr/>
          <p:nvPr/>
        </p:nvSpPr>
        <p:spPr>
          <a:xfrm>
            <a:off x="3491982" y="2571751"/>
            <a:ext cx="685800" cy="178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EBCB491B-4D54-538E-6EAB-50E6594339F8}"/>
              </a:ext>
            </a:extLst>
          </p:cNvPr>
          <p:cNvSpPr txBox="1"/>
          <p:nvPr/>
        </p:nvSpPr>
        <p:spPr>
          <a:xfrm>
            <a:off x="8455510" y="4701092"/>
            <a:ext cx="494851" cy="369332"/>
          </a:xfrm>
          <a:prstGeom prst="rect">
            <a:avLst/>
          </a:prstGeom>
          <a:noFill/>
        </p:spPr>
        <p:txBody>
          <a:bodyPr wrap="square" rtlCol="0">
            <a:spAutoFit/>
          </a:bodyPr>
          <a:lstStyle/>
          <a:p>
            <a:r>
              <a:rPr lang="en-US" dirty="0"/>
              <a:t>21</a:t>
            </a:r>
          </a:p>
        </p:txBody>
      </p:sp>
    </p:spTree>
    <p:extLst>
      <p:ext uri="{BB962C8B-B14F-4D97-AF65-F5344CB8AC3E}">
        <p14:creationId xmlns:p14="http://schemas.microsoft.com/office/powerpoint/2010/main" val="1058608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B396A7-D2B9-4699-9AA3-12DA2EDB0F99}"/>
              </a:ext>
            </a:extLst>
          </p:cNvPr>
          <p:cNvSpPr>
            <a:spLocks noGrp="1"/>
          </p:cNvSpPr>
          <p:nvPr>
            <p:ph type="subTitle" idx="1"/>
          </p:nvPr>
        </p:nvSpPr>
        <p:spPr>
          <a:xfrm>
            <a:off x="0" y="1202510"/>
            <a:ext cx="9048565" cy="3857762"/>
          </a:xfrm>
        </p:spPr>
        <p:txBody>
          <a:bodyPr>
            <a:normAutofit fontScale="92500" lnSpcReduction="10000"/>
          </a:bodyPr>
          <a:lstStyle/>
          <a:p>
            <a:pPr marL="214313" indent="-214313" algn="l">
              <a:lnSpc>
                <a:spcPct val="100000"/>
              </a:lnSpc>
              <a:spcBef>
                <a:spcPts val="0"/>
              </a:spcBef>
              <a:buFontTx/>
              <a:buChar char="-"/>
              <a:defRPr/>
            </a:pPr>
            <a:r>
              <a:rPr lang="en-US" sz="1275" kern="0" dirty="0">
                <a:solidFill>
                  <a:prstClr val="black"/>
                </a:solidFill>
                <a:latin typeface="Calibri" panose="020F0502020204030204"/>
              </a:rPr>
              <a:t>Check your </a:t>
            </a:r>
            <a:r>
              <a:rPr lang="en-US" sz="1275" b="1" kern="0" dirty="0">
                <a:solidFill>
                  <a:prstClr val="black"/>
                </a:solidFill>
                <a:latin typeface="Calibri" panose="020F0502020204030204"/>
              </a:rPr>
              <a:t>SPAM/JUNK folder </a:t>
            </a:r>
            <a:r>
              <a:rPr lang="en-US" sz="1275" kern="0" dirty="0">
                <a:solidFill>
                  <a:prstClr val="black"/>
                </a:solidFill>
                <a:latin typeface="Calibri" panose="020F0502020204030204"/>
              </a:rPr>
              <a:t>to ensure you didn’t miss the email with the link to your schedule (domain is @advocacyassociates.com)</a:t>
            </a:r>
          </a:p>
          <a:p>
            <a:pPr algn="l">
              <a:lnSpc>
                <a:spcPct val="100000"/>
              </a:lnSpc>
              <a:spcBef>
                <a:spcPts val="0"/>
              </a:spcBef>
              <a:defRPr/>
            </a:pPr>
            <a:endParaRPr lang="en-US" sz="1275" kern="0" dirty="0">
              <a:solidFill>
                <a:prstClr val="black"/>
              </a:solidFill>
              <a:latin typeface="Calibri" panose="020F0502020204030204"/>
            </a:endParaRPr>
          </a:p>
          <a:p>
            <a:pPr marL="214313" indent="-214313" algn="l">
              <a:lnSpc>
                <a:spcPct val="100000"/>
              </a:lnSpc>
              <a:spcBef>
                <a:spcPts val="0"/>
              </a:spcBef>
              <a:buFontTx/>
              <a:buChar char="-"/>
              <a:defRPr/>
            </a:pPr>
            <a:r>
              <a:rPr lang="en-US" sz="1275" kern="0" dirty="0">
                <a:solidFill>
                  <a:prstClr val="black"/>
                </a:solidFill>
                <a:latin typeface="Calibri" panose="020F0502020204030204"/>
              </a:rPr>
              <a:t>Please call/video into the meeting </a:t>
            </a:r>
            <a:r>
              <a:rPr lang="en-US" sz="1275" b="1" u="sng" kern="0" dirty="0">
                <a:solidFill>
                  <a:prstClr val="black"/>
                </a:solidFill>
                <a:latin typeface="Calibri" panose="020F0502020204030204"/>
              </a:rPr>
              <a:t>10 minutes prior to the start time</a:t>
            </a:r>
            <a:r>
              <a:rPr lang="en-US" sz="1275" kern="0" dirty="0">
                <a:solidFill>
                  <a:prstClr val="black"/>
                </a:solidFill>
                <a:latin typeface="Calibri" panose="020F0502020204030204"/>
              </a:rPr>
              <a:t>, in order to discuss with your group on who will open the conversation and who will be speaking</a:t>
            </a:r>
          </a:p>
          <a:p>
            <a:pPr marL="214313" indent="-214313" algn="l">
              <a:lnSpc>
                <a:spcPct val="100000"/>
              </a:lnSpc>
              <a:spcBef>
                <a:spcPts val="0"/>
              </a:spcBef>
              <a:buFontTx/>
              <a:buChar char="-"/>
              <a:defRPr/>
            </a:pPr>
            <a:endParaRPr lang="en-US" sz="1275" kern="0" dirty="0">
              <a:solidFill>
                <a:prstClr val="black"/>
              </a:solidFill>
              <a:latin typeface="Calibri" panose="020F0502020204030204"/>
            </a:endParaRPr>
          </a:p>
          <a:p>
            <a:pPr marL="214313" indent="-214313" algn="l">
              <a:lnSpc>
                <a:spcPct val="100000"/>
              </a:lnSpc>
              <a:spcBef>
                <a:spcPts val="0"/>
              </a:spcBef>
              <a:buFontTx/>
              <a:buChar char="-"/>
              <a:defRPr/>
            </a:pPr>
            <a:r>
              <a:rPr lang="en-US" sz="1275" kern="0" dirty="0">
                <a:solidFill>
                  <a:prstClr val="black"/>
                </a:solidFill>
                <a:latin typeface="Calibri" panose="020F0502020204030204"/>
              </a:rPr>
              <a:t>All times will be </a:t>
            </a:r>
            <a:r>
              <a:rPr lang="en-US" sz="1275" b="1" u="sng" kern="0" dirty="0">
                <a:solidFill>
                  <a:prstClr val="black"/>
                </a:solidFill>
                <a:latin typeface="Calibri" panose="020F0502020204030204"/>
              </a:rPr>
              <a:t>shown in the time zone you are located in when viewing your schedule</a:t>
            </a:r>
          </a:p>
          <a:p>
            <a:pPr marL="214313" indent="-214313" algn="l">
              <a:lnSpc>
                <a:spcPct val="100000"/>
              </a:lnSpc>
              <a:spcBef>
                <a:spcPts val="0"/>
              </a:spcBef>
              <a:buFontTx/>
              <a:buChar char="-"/>
              <a:defRPr/>
            </a:pPr>
            <a:endParaRPr lang="en-US" sz="1275" kern="0" dirty="0">
              <a:solidFill>
                <a:prstClr val="black"/>
              </a:solidFill>
              <a:latin typeface="Calibri" panose="020F0502020204030204"/>
            </a:endParaRPr>
          </a:p>
          <a:p>
            <a:pPr marL="214313" indent="-214313" algn="l">
              <a:lnSpc>
                <a:spcPct val="100000"/>
              </a:lnSpc>
              <a:spcBef>
                <a:spcPts val="0"/>
              </a:spcBef>
              <a:buFontTx/>
              <a:buChar char="-"/>
              <a:defRPr/>
            </a:pPr>
            <a:r>
              <a:rPr lang="en-US" sz="1275" kern="0" dirty="0">
                <a:solidFill>
                  <a:prstClr val="black"/>
                </a:solidFill>
                <a:latin typeface="Calibri" panose="020F0502020204030204"/>
              </a:rPr>
              <a:t>You will receive a reminder email </a:t>
            </a:r>
            <a:r>
              <a:rPr lang="en-US" sz="1275" b="1" u="sng" kern="0" dirty="0">
                <a:solidFill>
                  <a:prstClr val="black"/>
                </a:solidFill>
                <a:latin typeface="Calibri" panose="020F0502020204030204"/>
              </a:rPr>
              <a:t>1 hour prior to each meeting </a:t>
            </a:r>
            <a:r>
              <a:rPr lang="en-US" sz="1275" kern="0" dirty="0">
                <a:solidFill>
                  <a:prstClr val="black"/>
                </a:solidFill>
                <a:latin typeface="Calibri" panose="020F0502020204030204"/>
              </a:rPr>
              <a:t>from Advocacy Associates with a link to your schedule</a:t>
            </a:r>
          </a:p>
          <a:p>
            <a:pPr algn="l">
              <a:lnSpc>
                <a:spcPct val="100000"/>
              </a:lnSpc>
              <a:spcBef>
                <a:spcPts val="0"/>
              </a:spcBef>
              <a:defRPr/>
            </a:pPr>
            <a:endParaRPr lang="en-US" sz="1275" kern="0" dirty="0">
              <a:solidFill>
                <a:prstClr val="black"/>
              </a:solidFill>
              <a:latin typeface="Calibri" panose="020F0502020204030204"/>
            </a:endParaRPr>
          </a:p>
          <a:p>
            <a:pPr marL="214313" indent="-214313" algn="l">
              <a:lnSpc>
                <a:spcPct val="100000"/>
              </a:lnSpc>
              <a:spcBef>
                <a:spcPts val="0"/>
              </a:spcBef>
              <a:buFontTx/>
              <a:buChar char="-"/>
              <a:defRPr/>
            </a:pPr>
            <a:r>
              <a:rPr lang="en-US" sz="1275" kern="0" dirty="0">
                <a:solidFill>
                  <a:prstClr val="black"/>
                </a:solidFill>
                <a:latin typeface="Calibri" panose="020F0502020204030204"/>
              </a:rPr>
              <a:t>If the office does not join the meeting within </a:t>
            </a:r>
            <a:r>
              <a:rPr lang="en-US" sz="1275" u="sng" kern="0" dirty="0">
                <a:solidFill>
                  <a:prstClr val="black"/>
                </a:solidFill>
                <a:latin typeface="Calibri" panose="020F0502020204030204"/>
              </a:rPr>
              <a:t>10 minutes past the start time</a:t>
            </a:r>
            <a:r>
              <a:rPr lang="en-US" sz="1275" kern="0" dirty="0">
                <a:solidFill>
                  <a:prstClr val="black"/>
                </a:solidFill>
                <a:latin typeface="Calibri" panose="020F0502020204030204"/>
              </a:rPr>
              <a:t>, contact Advocacy Associates</a:t>
            </a:r>
          </a:p>
          <a:p>
            <a:pPr marL="214313" indent="-214313" algn="l">
              <a:lnSpc>
                <a:spcPct val="100000"/>
              </a:lnSpc>
              <a:spcBef>
                <a:spcPts val="0"/>
              </a:spcBef>
              <a:buFontTx/>
              <a:buChar char="-"/>
              <a:defRPr/>
            </a:pPr>
            <a:endParaRPr lang="en-US" sz="1275" kern="0" dirty="0">
              <a:solidFill>
                <a:prstClr val="black"/>
              </a:solidFill>
              <a:latin typeface="Calibri" panose="020F0502020204030204"/>
            </a:endParaRPr>
          </a:p>
          <a:p>
            <a:pPr marL="214313" indent="-214313" algn="l">
              <a:lnSpc>
                <a:spcPct val="100000"/>
              </a:lnSpc>
              <a:spcBef>
                <a:spcPts val="0"/>
              </a:spcBef>
              <a:buFontTx/>
              <a:buChar char="-"/>
              <a:defRPr/>
            </a:pPr>
            <a:r>
              <a:rPr lang="en-US" sz="1275" kern="0" dirty="0">
                <a:solidFill>
                  <a:prstClr val="black"/>
                </a:solidFill>
                <a:latin typeface="Calibri" panose="020F0502020204030204"/>
              </a:rPr>
              <a:t>There will be a </a:t>
            </a:r>
            <a:r>
              <a:rPr lang="en-US" sz="1275" u="sng" kern="0" dirty="0">
                <a:solidFill>
                  <a:prstClr val="black"/>
                </a:solidFill>
                <a:latin typeface="Calibri" panose="020F0502020204030204"/>
              </a:rPr>
              <a:t>help number</a:t>
            </a:r>
            <a:r>
              <a:rPr lang="en-US" sz="1275" kern="0" dirty="0">
                <a:solidFill>
                  <a:prstClr val="black"/>
                </a:solidFill>
                <a:latin typeface="Calibri" panose="020F0502020204030204"/>
              </a:rPr>
              <a:t> listed in the </a:t>
            </a:r>
            <a:r>
              <a:rPr lang="en-US" sz="1275" b="1" kern="0" dirty="0">
                <a:solidFill>
                  <a:prstClr val="black"/>
                </a:solidFill>
                <a:latin typeface="Calibri" panose="020F0502020204030204"/>
              </a:rPr>
              <a:t>Support </a:t>
            </a:r>
            <a:r>
              <a:rPr lang="en-US" sz="1275" kern="0" dirty="0">
                <a:solidFill>
                  <a:prstClr val="black"/>
                </a:solidFill>
                <a:latin typeface="Calibri" panose="020F0502020204030204"/>
              </a:rPr>
              <a:t>tab to call if you need to get ahold of Advocacy Associates</a:t>
            </a:r>
          </a:p>
          <a:p>
            <a:pPr marL="214313" indent="-214313" algn="l">
              <a:lnSpc>
                <a:spcPct val="100000"/>
              </a:lnSpc>
              <a:spcBef>
                <a:spcPts val="0"/>
              </a:spcBef>
              <a:buFontTx/>
              <a:buChar char="-"/>
              <a:defRPr/>
            </a:pPr>
            <a:endParaRPr lang="en-US" sz="1275" kern="0" dirty="0">
              <a:solidFill>
                <a:prstClr val="black"/>
              </a:solidFill>
              <a:latin typeface="Calibri" panose="020F0502020204030204"/>
            </a:endParaRPr>
          </a:p>
          <a:p>
            <a:pPr marL="214313" indent="-214313" algn="l">
              <a:lnSpc>
                <a:spcPct val="100000"/>
              </a:lnSpc>
              <a:spcBef>
                <a:spcPts val="0"/>
              </a:spcBef>
              <a:buFontTx/>
              <a:buChar char="-"/>
              <a:defRPr/>
            </a:pPr>
            <a:r>
              <a:rPr lang="en-US" sz="1275" kern="0" dirty="0">
                <a:solidFill>
                  <a:prstClr val="black"/>
                </a:solidFill>
                <a:latin typeface="Calibri" panose="020F0502020204030204"/>
              </a:rPr>
              <a:t>Meetings may last anywhere from </a:t>
            </a:r>
            <a:r>
              <a:rPr lang="en-US" sz="1275" b="1" u="sng" kern="0" dirty="0">
                <a:solidFill>
                  <a:prstClr val="black"/>
                </a:solidFill>
                <a:latin typeface="Calibri" panose="020F0502020204030204"/>
              </a:rPr>
              <a:t>15-30 minutes</a:t>
            </a:r>
            <a:r>
              <a:rPr lang="en-US" sz="1275" kern="0" dirty="0">
                <a:solidFill>
                  <a:prstClr val="black"/>
                </a:solidFill>
                <a:latin typeface="Calibri" panose="020F0502020204030204"/>
              </a:rPr>
              <a:t>, prepare your pitch and talking points accordingly. </a:t>
            </a:r>
            <a:r>
              <a:rPr lang="en-US" sz="1275" b="1" u="sng" kern="0" dirty="0">
                <a:solidFill>
                  <a:prstClr val="black"/>
                </a:solidFill>
                <a:latin typeface="Calibri" panose="020F0502020204030204"/>
              </a:rPr>
              <a:t>ASK</a:t>
            </a:r>
            <a:r>
              <a:rPr lang="en-US" sz="1275" kern="0" dirty="0">
                <a:solidFill>
                  <a:prstClr val="black"/>
                </a:solidFill>
                <a:latin typeface="Calibri" panose="020F0502020204030204"/>
              </a:rPr>
              <a:t> how much time the office has</a:t>
            </a:r>
          </a:p>
          <a:p>
            <a:pPr marL="214313" indent="-214313" algn="l">
              <a:lnSpc>
                <a:spcPct val="100000"/>
              </a:lnSpc>
              <a:spcBef>
                <a:spcPts val="0"/>
              </a:spcBef>
              <a:buFontTx/>
              <a:buChar char="-"/>
              <a:defRPr/>
            </a:pPr>
            <a:endParaRPr lang="en-US" sz="1275" kern="0" dirty="0">
              <a:solidFill>
                <a:prstClr val="black"/>
              </a:solidFill>
              <a:latin typeface="Calibri" panose="020F0502020204030204"/>
            </a:endParaRPr>
          </a:p>
          <a:p>
            <a:pPr marL="214313" indent="-214313" algn="l">
              <a:lnSpc>
                <a:spcPct val="100000"/>
              </a:lnSpc>
              <a:spcBef>
                <a:spcPts val="0"/>
              </a:spcBef>
              <a:buFontTx/>
              <a:buChar char="-"/>
              <a:defRPr/>
            </a:pPr>
            <a:r>
              <a:rPr lang="en-US" sz="1275" kern="0" dirty="0">
                <a:solidFill>
                  <a:prstClr val="black"/>
                </a:solidFill>
                <a:latin typeface="Calibri" panose="020F0502020204030204"/>
              </a:rPr>
              <a:t>Any </a:t>
            </a:r>
            <a:r>
              <a:rPr lang="en-US" sz="1275" u="sng" kern="0" dirty="0">
                <a:solidFill>
                  <a:prstClr val="black"/>
                </a:solidFill>
                <a:latin typeface="Calibri" panose="020F0502020204030204"/>
              </a:rPr>
              <a:t>changes to your schedule </a:t>
            </a:r>
            <a:r>
              <a:rPr lang="en-US" sz="1275" kern="0" dirty="0">
                <a:solidFill>
                  <a:prstClr val="black"/>
                </a:solidFill>
                <a:latin typeface="Calibri" panose="020F0502020204030204"/>
              </a:rPr>
              <a:t>the day of the event </a:t>
            </a:r>
            <a:r>
              <a:rPr lang="en-US" sz="1275" b="1" u="sng" kern="0" dirty="0">
                <a:solidFill>
                  <a:prstClr val="black"/>
                </a:solidFill>
                <a:latin typeface="Calibri" panose="020F0502020204030204"/>
              </a:rPr>
              <a:t>will be sent to you via email</a:t>
            </a:r>
            <a:r>
              <a:rPr lang="en-US" sz="1275" kern="0" dirty="0">
                <a:solidFill>
                  <a:prstClr val="black"/>
                </a:solidFill>
                <a:latin typeface="Calibri" panose="020F0502020204030204"/>
              </a:rPr>
              <a:t>. Please be sure to check regularly throughout the day</a:t>
            </a:r>
          </a:p>
          <a:p>
            <a:pPr marL="214313" indent="-214313" algn="l">
              <a:lnSpc>
                <a:spcPct val="100000"/>
              </a:lnSpc>
              <a:spcBef>
                <a:spcPts val="0"/>
              </a:spcBef>
              <a:buFontTx/>
              <a:buChar char="-"/>
              <a:defRPr/>
            </a:pPr>
            <a:endParaRPr lang="en-US" sz="1275" kern="0" dirty="0">
              <a:solidFill>
                <a:prstClr val="black"/>
              </a:solidFill>
              <a:latin typeface="Calibri" panose="020F0502020204030204"/>
            </a:endParaRPr>
          </a:p>
          <a:p>
            <a:pPr marL="214313" indent="-214313" algn="l">
              <a:lnSpc>
                <a:spcPct val="100000"/>
              </a:lnSpc>
              <a:spcBef>
                <a:spcPts val="0"/>
              </a:spcBef>
              <a:buFontTx/>
              <a:buChar char="-"/>
              <a:defRPr/>
            </a:pPr>
            <a:r>
              <a:rPr lang="en-US" sz="1275" kern="0" dirty="0">
                <a:solidFill>
                  <a:prstClr val="black"/>
                </a:solidFill>
                <a:latin typeface="Calibri" panose="020F0502020204030204"/>
              </a:rPr>
              <a:t>Make sure you are in an area with a </a:t>
            </a:r>
            <a:r>
              <a:rPr lang="en-US" sz="1275" u="sng" kern="0" dirty="0">
                <a:solidFill>
                  <a:prstClr val="black"/>
                </a:solidFill>
                <a:latin typeface="Calibri" panose="020F0502020204030204"/>
              </a:rPr>
              <a:t>good Wi-Fi connection</a:t>
            </a:r>
          </a:p>
          <a:p>
            <a:pPr marL="214313" indent="-214313" algn="l">
              <a:lnSpc>
                <a:spcPct val="100000"/>
              </a:lnSpc>
              <a:spcBef>
                <a:spcPts val="0"/>
              </a:spcBef>
              <a:buFontTx/>
              <a:buChar char="-"/>
              <a:defRPr/>
            </a:pPr>
            <a:endParaRPr lang="en-US" sz="1275" b="1" kern="0" dirty="0">
              <a:solidFill>
                <a:prstClr val="black"/>
              </a:solidFill>
              <a:latin typeface="Calibri" panose="020F0502020204030204"/>
            </a:endParaRPr>
          </a:p>
          <a:p>
            <a:pPr marL="214313" indent="-214313" algn="l">
              <a:lnSpc>
                <a:spcPct val="100000"/>
              </a:lnSpc>
              <a:spcBef>
                <a:spcPts val="0"/>
              </a:spcBef>
              <a:buFontTx/>
              <a:buChar char="-"/>
              <a:defRPr/>
            </a:pPr>
            <a:r>
              <a:rPr lang="en-US" sz="1275" b="1" kern="0" dirty="0">
                <a:solidFill>
                  <a:prstClr val="black"/>
                </a:solidFill>
                <a:latin typeface="Calibri" panose="020F0502020204030204"/>
              </a:rPr>
              <a:t>Mute your microphone </a:t>
            </a:r>
            <a:r>
              <a:rPr lang="en-US" sz="1275" kern="0" dirty="0">
                <a:solidFill>
                  <a:prstClr val="black"/>
                </a:solidFill>
                <a:latin typeface="Calibri" panose="020F0502020204030204"/>
              </a:rPr>
              <a:t>if you are not speaking</a:t>
            </a:r>
          </a:p>
          <a:p>
            <a:pPr marL="214313" indent="-214313" algn="l">
              <a:lnSpc>
                <a:spcPct val="100000"/>
              </a:lnSpc>
              <a:spcBef>
                <a:spcPts val="0"/>
              </a:spcBef>
              <a:buFontTx/>
              <a:buChar char="-"/>
              <a:defRPr/>
            </a:pPr>
            <a:endParaRPr lang="en-US" sz="1275" kern="0" dirty="0">
              <a:solidFill>
                <a:prstClr val="black"/>
              </a:solidFill>
              <a:latin typeface="Calibri" panose="020F0502020204030204"/>
            </a:endParaRPr>
          </a:p>
          <a:p>
            <a:pPr marL="214313" indent="-214313" algn="l">
              <a:lnSpc>
                <a:spcPct val="100000"/>
              </a:lnSpc>
              <a:spcBef>
                <a:spcPts val="0"/>
              </a:spcBef>
              <a:buFontTx/>
              <a:buChar char="-"/>
              <a:defRPr/>
            </a:pPr>
            <a:r>
              <a:rPr lang="en-US" sz="1275" kern="0" dirty="0">
                <a:solidFill>
                  <a:prstClr val="black"/>
                </a:solidFill>
                <a:latin typeface="Calibri" panose="020F0502020204030204"/>
              </a:rPr>
              <a:t>Know your audience - ensure you have </a:t>
            </a:r>
            <a:r>
              <a:rPr lang="en-US" sz="1275" b="1" kern="0" dirty="0">
                <a:solidFill>
                  <a:prstClr val="black"/>
                </a:solidFill>
                <a:latin typeface="Calibri" panose="020F0502020204030204"/>
              </a:rPr>
              <a:t>an appropriate background</a:t>
            </a:r>
            <a:endParaRPr lang="en-US" sz="1275" b="1" u="sng" kern="0" dirty="0">
              <a:solidFill>
                <a:prstClr val="black"/>
              </a:solidFill>
              <a:latin typeface="Calibri" panose="020F0502020204030204"/>
            </a:endParaRPr>
          </a:p>
          <a:p>
            <a:pPr algn="l"/>
            <a:endParaRPr lang="en-US" dirty="0"/>
          </a:p>
        </p:txBody>
      </p:sp>
      <p:pic>
        <p:nvPicPr>
          <p:cNvPr id="4" name="Picture 3" descr="Logo, company name&#10;&#10;Description automatically generated">
            <a:extLst>
              <a:ext uri="{FF2B5EF4-FFF2-40B4-BE49-F238E27FC236}">
                <a16:creationId xmlns:a16="http://schemas.microsoft.com/office/drawing/2014/main" id="{55C2EC4A-DD5A-4D81-9A14-E4C8552BA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412" y="157506"/>
            <a:ext cx="943177" cy="606424"/>
          </a:xfrm>
          <a:prstGeom prst="rect">
            <a:avLst/>
          </a:prstGeom>
        </p:spPr>
      </p:pic>
      <p:sp>
        <p:nvSpPr>
          <p:cNvPr id="2" name="TextBox 1">
            <a:extLst>
              <a:ext uri="{FF2B5EF4-FFF2-40B4-BE49-F238E27FC236}">
                <a16:creationId xmlns:a16="http://schemas.microsoft.com/office/drawing/2014/main" id="{DCDA5D38-1B12-40A1-B345-E5B8CCA17951}"/>
              </a:ext>
            </a:extLst>
          </p:cNvPr>
          <p:cNvSpPr txBox="1"/>
          <p:nvPr/>
        </p:nvSpPr>
        <p:spPr>
          <a:xfrm>
            <a:off x="2705474" y="808325"/>
            <a:ext cx="3637616" cy="646331"/>
          </a:xfrm>
          <a:prstGeom prst="rect">
            <a:avLst/>
          </a:prstGeom>
          <a:noFill/>
        </p:spPr>
        <p:txBody>
          <a:bodyPr wrap="square" rtlCol="0">
            <a:spAutoFit/>
          </a:bodyPr>
          <a:lstStyle/>
          <a:p>
            <a:pPr defTabSz="685800"/>
            <a:r>
              <a:rPr lang="en-US" b="1" u="sng" dirty="0">
                <a:solidFill>
                  <a:prstClr val="black"/>
                </a:solidFill>
                <a:latin typeface="Calibri" panose="020F0502020204030204"/>
              </a:rPr>
              <a:t>Relevant Information and Reminders</a:t>
            </a:r>
          </a:p>
        </p:txBody>
      </p:sp>
      <p:sp>
        <p:nvSpPr>
          <p:cNvPr id="5" name="TextBox 4">
            <a:extLst>
              <a:ext uri="{FF2B5EF4-FFF2-40B4-BE49-F238E27FC236}">
                <a16:creationId xmlns:a16="http://schemas.microsoft.com/office/drawing/2014/main" id="{92B2FB39-E3EE-B7B5-7C46-92CB41A1177F}"/>
              </a:ext>
            </a:extLst>
          </p:cNvPr>
          <p:cNvSpPr txBox="1"/>
          <p:nvPr/>
        </p:nvSpPr>
        <p:spPr>
          <a:xfrm>
            <a:off x="8455510" y="4701092"/>
            <a:ext cx="494851" cy="369332"/>
          </a:xfrm>
          <a:prstGeom prst="rect">
            <a:avLst/>
          </a:prstGeom>
          <a:noFill/>
        </p:spPr>
        <p:txBody>
          <a:bodyPr wrap="square" rtlCol="0">
            <a:spAutoFit/>
          </a:bodyPr>
          <a:lstStyle/>
          <a:p>
            <a:r>
              <a:rPr lang="en-US" dirty="0"/>
              <a:t>22</a:t>
            </a:r>
          </a:p>
        </p:txBody>
      </p:sp>
    </p:spTree>
    <p:extLst>
      <p:ext uri="{BB962C8B-B14F-4D97-AF65-F5344CB8AC3E}">
        <p14:creationId xmlns:p14="http://schemas.microsoft.com/office/powerpoint/2010/main" val="1597013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1C14-AD39-1FA2-7A0D-FEB59DF0CE65}"/>
              </a:ext>
            </a:extLst>
          </p:cNvPr>
          <p:cNvSpPr>
            <a:spLocks noGrp="1"/>
          </p:cNvSpPr>
          <p:nvPr>
            <p:ph type="title"/>
          </p:nvPr>
        </p:nvSpPr>
        <p:spPr/>
        <p:txBody>
          <a:bodyPr/>
          <a:lstStyle/>
          <a:p>
            <a:r>
              <a:rPr lang="en-US" dirty="0"/>
              <a:t>Hill Day “Ask”</a:t>
            </a:r>
          </a:p>
        </p:txBody>
      </p:sp>
      <p:sp>
        <p:nvSpPr>
          <p:cNvPr id="3" name="Content Placeholder 2">
            <a:extLst>
              <a:ext uri="{FF2B5EF4-FFF2-40B4-BE49-F238E27FC236}">
                <a16:creationId xmlns:a16="http://schemas.microsoft.com/office/drawing/2014/main" id="{F0DF92EC-DB5E-52DE-78C3-87ABD7A6C0B3}"/>
              </a:ext>
            </a:extLst>
          </p:cNvPr>
          <p:cNvSpPr>
            <a:spLocks noGrp="1"/>
          </p:cNvSpPr>
          <p:nvPr>
            <p:ph idx="1"/>
          </p:nvPr>
        </p:nvSpPr>
        <p:spPr/>
        <p:txBody>
          <a:bodyPr>
            <a:normAutofit/>
          </a:bodyPr>
          <a:lstStyle/>
          <a:p>
            <a:pPr marL="0" indent="0">
              <a:buNone/>
            </a:pPr>
            <a:r>
              <a:rPr lang="en-US" sz="2600" b="1" i="1" kern="1200" dirty="0">
                <a:solidFill>
                  <a:srgbClr val="011E41"/>
                </a:solidFill>
                <a:latin typeface="+mn-lt"/>
                <a:ea typeface="+mn-ea"/>
                <a:cs typeface="+mn-cs"/>
              </a:rPr>
              <a:t>“I am here to ask you to please contact CMS Administrator Ms. Chiquita Brooks-LaSure and urge her to use CMS’ authority to update Medicare payment policies, so that people who suffer osteoporotic fractures get the cost-effective care they need to prevent additional fractures. This will save lives and reduce Medicare costs.”</a:t>
            </a:r>
            <a:endParaRPr lang="en-US" b="1" i="1" dirty="0"/>
          </a:p>
          <a:p>
            <a:pPr marL="0" indent="0">
              <a:buNone/>
            </a:pPr>
            <a:endParaRPr lang="en-US" sz="2000" kern="1200" dirty="0">
              <a:solidFill>
                <a:srgbClr val="011E41"/>
              </a:solidFill>
              <a:latin typeface="+mn-lt"/>
              <a:ea typeface="+mn-ea"/>
              <a:cs typeface="+mn-cs"/>
            </a:endParaRPr>
          </a:p>
          <a:p>
            <a:endParaRPr lang="en-US" dirty="0"/>
          </a:p>
        </p:txBody>
      </p:sp>
      <p:pic>
        <p:nvPicPr>
          <p:cNvPr id="4" name="Picture 3" descr="Logo, company name&#10;&#10;Description automatically generated">
            <a:extLst>
              <a:ext uri="{FF2B5EF4-FFF2-40B4-BE49-F238E27FC236}">
                <a16:creationId xmlns:a16="http://schemas.microsoft.com/office/drawing/2014/main" id="{22ACB829-D6D3-3A87-FB6E-9051827AA9B5}"/>
              </a:ext>
            </a:extLst>
          </p:cNvPr>
          <p:cNvPicPr>
            <a:picLocks noChangeAspect="1"/>
          </p:cNvPicPr>
          <p:nvPr/>
        </p:nvPicPr>
        <p:blipFill>
          <a:blip r:embed="rId2"/>
          <a:stretch>
            <a:fillRect/>
          </a:stretch>
        </p:blipFill>
        <p:spPr>
          <a:xfrm>
            <a:off x="1428710" y="4582140"/>
            <a:ext cx="922100" cy="449619"/>
          </a:xfrm>
          <a:prstGeom prst="rect">
            <a:avLst/>
          </a:prstGeom>
        </p:spPr>
      </p:pic>
      <p:sp>
        <p:nvSpPr>
          <p:cNvPr id="5" name="TextBox 4">
            <a:extLst>
              <a:ext uri="{FF2B5EF4-FFF2-40B4-BE49-F238E27FC236}">
                <a16:creationId xmlns:a16="http://schemas.microsoft.com/office/drawing/2014/main" id="{A1F3E6C1-1D27-BA14-7A6E-484266EA8DE3}"/>
              </a:ext>
            </a:extLst>
          </p:cNvPr>
          <p:cNvSpPr txBox="1"/>
          <p:nvPr/>
        </p:nvSpPr>
        <p:spPr>
          <a:xfrm>
            <a:off x="8455510" y="4701092"/>
            <a:ext cx="494851" cy="369332"/>
          </a:xfrm>
          <a:prstGeom prst="rect">
            <a:avLst/>
          </a:prstGeom>
          <a:noFill/>
        </p:spPr>
        <p:txBody>
          <a:bodyPr wrap="square" rtlCol="0">
            <a:spAutoFit/>
          </a:bodyPr>
          <a:lstStyle/>
          <a:p>
            <a:r>
              <a:rPr lang="en-US" dirty="0"/>
              <a:t>23</a:t>
            </a:r>
          </a:p>
        </p:txBody>
      </p:sp>
    </p:spTree>
    <p:extLst>
      <p:ext uri="{BB962C8B-B14F-4D97-AF65-F5344CB8AC3E}">
        <p14:creationId xmlns:p14="http://schemas.microsoft.com/office/powerpoint/2010/main" val="3814273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Leave Behind Materials</a:t>
            </a:r>
          </a:p>
        </p:txBody>
      </p:sp>
      <p:sp>
        <p:nvSpPr>
          <p:cNvPr id="3" name="Content Placeholder 2"/>
          <p:cNvSpPr>
            <a:spLocks noGrp="1"/>
          </p:cNvSpPr>
          <p:nvPr>
            <p:ph idx="1"/>
          </p:nvPr>
        </p:nvSpPr>
        <p:spPr>
          <a:xfrm>
            <a:off x="457200" y="980498"/>
            <a:ext cx="8321040" cy="3414191"/>
          </a:xfrm>
        </p:spPr>
        <p:txBody>
          <a:bodyPr>
            <a:normAutofit lnSpcReduction="10000"/>
          </a:bodyPr>
          <a:lstStyle/>
          <a:p>
            <a:r>
              <a:rPr lang="en-US" sz="2400" dirty="0"/>
              <a:t>Preventing Avoidable and Costly Secondary Osteoporotic Fractures</a:t>
            </a:r>
          </a:p>
          <a:p>
            <a:pPr lvl="1"/>
            <a:r>
              <a:rPr lang="en-US" sz="2200" dirty="0">
                <a:solidFill>
                  <a:srgbClr val="8A1E41"/>
                </a:solidFill>
              </a:rPr>
              <a:t>Summary of the problem and solution</a:t>
            </a:r>
          </a:p>
          <a:p>
            <a:r>
              <a:rPr lang="en-US" sz="2400" dirty="0"/>
              <a:t>Sample Hill Letter to CMS</a:t>
            </a:r>
          </a:p>
          <a:p>
            <a:pPr lvl="1"/>
            <a:r>
              <a:rPr lang="en-US" sz="2200" dirty="0">
                <a:solidFill>
                  <a:srgbClr val="8A1E41"/>
                </a:solidFill>
              </a:rPr>
              <a:t>Points Congressional staff can use in their outreach to CMS</a:t>
            </a:r>
          </a:p>
          <a:p>
            <a:r>
              <a:rPr lang="en-US" sz="2400" dirty="0"/>
              <a:t>Medicare Cost Of Osteoporotic Fractures by State</a:t>
            </a:r>
          </a:p>
          <a:p>
            <a:pPr lvl="1"/>
            <a:r>
              <a:rPr lang="en-US" sz="2200" dirty="0">
                <a:solidFill>
                  <a:srgbClr val="8A1E41"/>
                </a:solidFill>
              </a:rPr>
              <a:t>Provide detailed state-level review of the incidence of osteoporotic fractures, their health care impact and associated Medicare costs</a:t>
            </a:r>
          </a:p>
        </p:txBody>
      </p:sp>
      <p:pic>
        <p:nvPicPr>
          <p:cNvPr id="4" name="Picture 3" descr="Logo, company name&#10;&#10;Description automatically generated">
            <a:extLst>
              <a:ext uri="{FF2B5EF4-FFF2-40B4-BE49-F238E27FC236}">
                <a16:creationId xmlns:a16="http://schemas.microsoft.com/office/drawing/2014/main" id="{1488C9E6-26B2-287D-5C16-3D384E2A05C0}"/>
              </a:ext>
            </a:extLst>
          </p:cNvPr>
          <p:cNvPicPr>
            <a:picLocks noChangeAspect="1"/>
          </p:cNvPicPr>
          <p:nvPr/>
        </p:nvPicPr>
        <p:blipFill>
          <a:blip r:embed="rId2"/>
          <a:stretch>
            <a:fillRect/>
          </a:stretch>
        </p:blipFill>
        <p:spPr>
          <a:xfrm>
            <a:off x="1428710" y="4582140"/>
            <a:ext cx="922100" cy="449619"/>
          </a:xfrm>
          <a:prstGeom prst="rect">
            <a:avLst/>
          </a:prstGeom>
        </p:spPr>
      </p:pic>
      <p:sp>
        <p:nvSpPr>
          <p:cNvPr id="5" name="TextBox 4">
            <a:extLst>
              <a:ext uri="{FF2B5EF4-FFF2-40B4-BE49-F238E27FC236}">
                <a16:creationId xmlns:a16="http://schemas.microsoft.com/office/drawing/2014/main" id="{41A84044-4532-6663-CA9F-A9DF957A20D6}"/>
              </a:ext>
            </a:extLst>
          </p:cNvPr>
          <p:cNvSpPr txBox="1"/>
          <p:nvPr/>
        </p:nvSpPr>
        <p:spPr>
          <a:xfrm>
            <a:off x="8455510" y="4701092"/>
            <a:ext cx="494851" cy="369332"/>
          </a:xfrm>
          <a:prstGeom prst="rect">
            <a:avLst/>
          </a:prstGeom>
          <a:noFill/>
        </p:spPr>
        <p:txBody>
          <a:bodyPr wrap="square" rtlCol="0">
            <a:spAutoFit/>
          </a:bodyPr>
          <a:lstStyle/>
          <a:p>
            <a:r>
              <a:rPr lang="en-US" dirty="0"/>
              <a:t>24</a:t>
            </a:r>
          </a:p>
        </p:txBody>
      </p:sp>
    </p:spTree>
    <p:extLst>
      <p:ext uri="{BB962C8B-B14F-4D97-AF65-F5344CB8AC3E}">
        <p14:creationId xmlns:p14="http://schemas.microsoft.com/office/powerpoint/2010/main" val="1251117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82D1-942F-EF98-3056-383573BF6CB1}"/>
              </a:ext>
            </a:extLst>
          </p:cNvPr>
          <p:cNvSpPr>
            <a:spLocks noGrp="1"/>
          </p:cNvSpPr>
          <p:nvPr>
            <p:ph type="title"/>
          </p:nvPr>
        </p:nvSpPr>
        <p:spPr/>
        <p:txBody>
          <a:bodyPr/>
          <a:lstStyle/>
          <a:p>
            <a:r>
              <a:rPr lang="en-US" dirty="0"/>
              <a:t>Participant Documents</a:t>
            </a:r>
          </a:p>
        </p:txBody>
      </p:sp>
      <p:sp>
        <p:nvSpPr>
          <p:cNvPr id="3" name="Content Placeholder 2">
            <a:extLst>
              <a:ext uri="{FF2B5EF4-FFF2-40B4-BE49-F238E27FC236}">
                <a16:creationId xmlns:a16="http://schemas.microsoft.com/office/drawing/2014/main" id="{7523164A-B4E0-FDEE-6A29-D0746E2580DD}"/>
              </a:ext>
            </a:extLst>
          </p:cNvPr>
          <p:cNvSpPr>
            <a:spLocks noGrp="1"/>
          </p:cNvSpPr>
          <p:nvPr>
            <p:ph idx="1"/>
          </p:nvPr>
        </p:nvSpPr>
        <p:spPr/>
        <p:txBody>
          <a:bodyPr/>
          <a:lstStyle/>
          <a:p>
            <a:r>
              <a:rPr lang="en-US" sz="2400" dirty="0"/>
              <a:t>About ASBMR &amp; BHOF</a:t>
            </a:r>
          </a:p>
          <a:p>
            <a:r>
              <a:rPr lang="en-US" sz="2400" dirty="0"/>
              <a:t>Fact Sheet</a:t>
            </a:r>
          </a:p>
          <a:p>
            <a:r>
              <a:rPr lang="en-US" sz="2400" dirty="0"/>
              <a:t>Why Change is Needed</a:t>
            </a:r>
          </a:p>
          <a:p>
            <a:endParaRPr lang="en-US" dirty="0"/>
          </a:p>
        </p:txBody>
      </p:sp>
      <p:sp>
        <p:nvSpPr>
          <p:cNvPr id="4" name="TextBox 3">
            <a:extLst>
              <a:ext uri="{FF2B5EF4-FFF2-40B4-BE49-F238E27FC236}">
                <a16:creationId xmlns:a16="http://schemas.microsoft.com/office/drawing/2014/main" id="{C03340B2-EDBE-8EAB-CE8A-BD63E8A06446}"/>
              </a:ext>
            </a:extLst>
          </p:cNvPr>
          <p:cNvSpPr txBox="1"/>
          <p:nvPr/>
        </p:nvSpPr>
        <p:spPr>
          <a:xfrm>
            <a:off x="8455510" y="4701092"/>
            <a:ext cx="494851" cy="369332"/>
          </a:xfrm>
          <a:prstGeom prst="rect">
            <a:avLst/>
          </a:prstGeom>
          <a:noFill/>
        </p:spPr>
        <p:txBody>
          <a:bodyPr wrap="square" rtlCol="0">
            <a:spAutoFit/>
          </a:bodyPr>
          <a:lstStyle/>
          <a:p>
            <a:r>
              <a:rPr lang="en-US" dirty="0"/>
              <a:t>25</a:t>
            </a:r>
          </a:p>
        </p:txBody>
      </p:sp>
    </p:spTree>
    <p:extLst>
      <p:ext uri="{BB962C8B-B14F-4D97-AF65-F5344CB8AC3E}">
        <p14:creationId xmlns:p14="http://schemas.microsoft.com/office/powerpoint/2010/main" val="4055184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dirty="0"/>
              <a:t>#ASBMR-BHOFHillDay</a:t>
            </a:r>
          </a:p>
          <a:p>
            <a:pPr marL="0" indent="0">
              <a:buNone/>
            </a:pPr>
            <a:endParaRPr lang="en-US" dirty="0"/>
          </a:p>
        </p:txBody>
      </p:sp>
      <p:pic>
        <p:nvPicPr>
          <p:cNvPr id="4" name="Picture 3" descr="Logo, company name&#10;&#10;Description automatically generated">
            <a:extLst>
              <a:ext uri="{FF2B5EF4-FFF2-40B4-BE49-F238E27FC236}">
                <a16:creationId xmlns:a16="http://schemas.microsoft.com/office/drawing/2014/main" id="{2B644E0A-6ADC-E0BE-E405-45B212431A5B}"/>
              </a:ext>
            </a:extLst>
          </p:cNvPr>
          <p:cNvPicPr>
            <a:picLocks noChangeAspect="1"/>
          </p:cNvPicPr>
          <p:nvPr/>
        </p:nvPicPr>
        <p:blipFill>
          <a:blip r:embed="rId2"/>
          <a:stretch>
            <a:fillRect/>
          </a:stretch>
        </p:blipFill>
        <p:spPr>
          <a:xfrm>
            <a:off x="1428710" y="4582140"/>
            <a:ext cx="922100" cy="449619"/>
          </a:xfrm>
          <a:prstGeom prst="rect">
            <a:avLst/>
          </a:prstGeom>
        </p:spPr>
      </p:pic>
      <p:sp>
        <p:nvSpPr>
          <p:cNvPr id="5" name="TextBox 4">
            <a:extLst>
              <a:ext uri="{FF2B5EF4-FFF2-40B4-BE49-F238E27FC236}">
                <a16:creationId xmlns:a16="http://schemas.microsoft.com/office/drawing/2014/main" id="{72700A10-E490-580A-961E-DEC46A871DC7}"/>
              </a:ext>
            </a:extLst>
          </p:cNvPr>
          <p:cNvSpPr txBox="1"/>
          <p:nvPr/>
        </p:nvSpPr>
        <p:spPr>
          <a:xfrm>
            <a:off x="8455510" y="4701092"/>
            <a:ext cx="494851" cy="369332"/>
          </a:xfrm>
          <a:prstGeom prst="rect">
            <a:avLst/>
          </a:prstGeom>
          <a:noFill/>
        </p:spPr>
        <p:txBody>
          <a:bodyPr wrap="square" rtlCol="0">
            <a:spAutoFit/>
          </a:bodyPr>
          <a:lstStyle/>
          <a:p>
            <a:r>
              <a:rPr lang="en-US" dirty="0"/>
              <a:t>26</a:t>
            </a:r>
          </a:p>
        </p:txBody>
      </p:sp>
    </p:spTree>
    <p:extLst>
      <p:ext uri="{BB962C8B-B14F-4D97-AF65-F5344CB8AC3E}">
        <p14:creationId xmlns:p14="http://schemas.microsoft.com/office/powerpoint/2010/main" val="3126076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Hill Day Questions</a:t>
            </a:r>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sz="3200" dirty="0"/>
              <a:t>Hannah Miller</a:t>
            </a:r>
          </a:p>
          <a:p>
            <a:pPr marL="0" indent="0" algn="ctr">
              <a:buNone/>
            </a:pPr>
            <a:r>
              <a:rPr lang="en-US" sz="3200" dirty="0"/>
              <a:t>ASBMR Senior Operations Coordinator</a:t>
            </a:r>
          </a:p>
          <a:p>
            <a:pPr marL="0" indent="0" algn="ctr">
              <a:buNone/>
            </a:pPr>
            <a:r>
              <a:rPr lang="en-US" sz="3200" dirty="0">
                <a:hlinkClick r:id="rId2"/>
              </a:rPr>
              <a:t>hmiller@asbmr.org</a:t>
            </a:r>
            <a:endParaRPr lang="en-US" sz="3200" dirty="0"/>
          </a:p>
          <a:p>
            <a:pPr marL="0" indent="0" algn="ctr">
              <a:buNone/>
            </a:pPr>
            <a:r>
              <a:rPr lang="en-US" sz="3200" dirty="0"/>
              <a:t>+1 (202) 367-2343</a:t>
            </a:r>
          </a:p>
        </p:txBody>
      </p:sp>
      <p:pic>
        <p:nvPicPr>
          <p:cNvPr id="4" name="Picture 3" descr="Logo, company name&#10;&#10;Description automatically generated">
            <a:extLst>
              <a:ext uri="{FF2B5EF4-FFF2-40B4-BE49-F238E27FC236}">
                <a16:creationId xmlns:a16="http://schemas.microsoft.com/office/drawing/2014/main" id="{1E1779E5-BB18-359C-BD93-418346D51007}"/>
              </a:ext>
            </a:extLst>
          </p:cNvPr>
          <p:cNvPicPr>
            <a:picLocks noChangeAspect="1"/>
          </p:cNvPicPr>
          <p:nvPr/>
        </p:nvPicPr>
        <p:blipFill>
          <a:blip r:embed="rId3"/>
          <a:stretch>
            <a:fillRect/>
          </a:stretch>
        </p:blipFill>
        <p:spPr>
          <a:xfrm>
            <a:off x="1428710" y="4582140"/>
            <a:ext cx="922100" cy="449619"/>
          </a:xfrm>
          <a:prstGeom prst="rect">
            <a:avLst/>
          </a:prstGeom>
        </p:spPr>
      </p:pic>
      <p:sp>
        <p:nvSpPr>
          <p:cNvPr id="5" name="TextBox 4">
            <a:extLst>
              <a:ext uri="{FF2B5EF4-FFF2-40B4-BE49-F238E27FC236}">
                <a16:creationId xmlns:a16="http://schemas.microsoft.com/office/drawing/2014/main" id="{27A886AA-4FEF-A41E-72F4-DA68FFC5C8B0}"/>
              </a:ext>
            </a:extLst>
          </p:cNvPr>
          <p:cNvSpPr txBox="1"/>
          <p:nvPr/>
        </p:nvSpPr>
        <p:spPr>
          <a:xfrm>
            <a:off x="8455510" y="4701092"/>
            <a:ext cx="494851" cy="369332"/>
          </a:xfrm>
          <a:prstGeom prst="rect">
            <a:avLst/>
          </a:prstGeom>
          <a:noFill/>
        </p:spPr>
        <p:txBody>
          <a:bodyPr wrap="square" rtlCol="0">
            <a:spAutoFit/>
          </a:bodyPr>
          <a:lstStyle/>
          <a:p>
            <a:r>
              <a:rPr lang="en-US" dirty="0"/>
              <a:t>27</a:t>
            </a:r>
          </a:p>
        </p:txBody>
      </p:sp>
    </p:spTree>
    <p:extLst>
      <p:ext uri="{BB962C8B-B14F-4D97-AF65-F5344CB8AC3E}">
        <p14:creationId xmlns:p14="http://schemas.microsoft.com/office/powerpoint/2010/main" val="3689350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dirty="0"/>
              <a:t>Thank You!</a:t>
            </a:r>
          </a:p>
        </p:txBody>
      </p:sp>
    </p:spTree>
    <p:extLst>
      <p:ext uri="{BB962C8B-B14F-4D97-AF65-F5344CB8AC3E}">
        <p14:creationId xmlns:p14="http://schemas.microsoft.com/office/powerpoint/2010/main" val="1567050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4000" dirty="0"/>
          </a:p>
          <a:p>
            <a:pPr marL="0" indent="0">
              <a:buNone/>
            </a:pPr>
            <a:endParaRPr lang="en-US" sz="4000" dirty="0"/>
          </a:p>
          <a:p>
            <a:pPr marL="0" indent="0" algn="ctr">
              <a:buNone/>
            </a:pPr>
            <a:r>
              <a:rPr lang="en-US" sz="4000" dirty="0"/>
              <a:t>Questions</a:t>
            </a:r>
          </a:p>
        </p:txBody>
      </p:sp>
    </p:spTree>
    <p:extLst>
      <p:ext uri="{BB962C8B-B14F-4D97-AF65-F5344CB8AC3E}">
        <p14:creationId xmlns:p14="http://schemas.microsoft.com/office/powerpoint/2010/main" val="1104079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Panelists</a:t>
            </a:r>
          </a:p>
        </p:txBody>
      </p:sp>
      <p:sp>
        <p:nvSpPr>
          <p:cNvPr id="5" name="AutoShape 8" descr="Profile Headsh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569928" y="3108284"/>
            <a:ext cx="1943053" cy="646331"/>
          </a:xfrm>
          <a:prstGeom prst="rect">
            <a:avLst/>
          </a:prstGeom>
          <a:noFill/>
        </p:spPr>
        <p:txBody>
          <a:bodyPr wrap="square" rtlCol="0">
            <a:spAutoFit/>
          </a:bodyPr>
          <a:lstStyle/>
          <a:p>
            <a:r>
              <a:rPr lang="en-US" sz="1200" dirty="0"/>
              <a:t>Michael Hadjiargyrou, PhD</a:t>
            </a:r>
          </a:p>
          <a:p>
            <a:r>
              <a:rPr lang="en-US" sz="1200" dirty="0"/>
              <a:t>Chair, ASBMR Advocacy &amp; Science Policy Committee</a:t>
            </a:r>
          </a:p>
        </p:txBody>
      </p:sp>
      <p:sp>
        <p:nvSpPr>
          <p:cNvPr id="13" name="TextBox 12"/>
          <p:cNvSpPr txBox="1"/>
          <p:nvPr/>
        </p:nvSpPr>
        <p:spPr>
          <a:xfrm>
            <a:off x="6198491" y="3085394"/>
            <a:ext cx="1746453" cy="646331"/>
          </a:xfrm>
          <a:prstGeom prst="rect">
            <a:avLst/>
          </a:prstGeom>
          <a:noFill/>
        </p:spPr>
        <p:txBody>
          <a:bodyPr wrap="square" rtlCol="0">
            <a:spAutoFit/>
          </a:bodyPr>
          <a:lstStyle/>
          <a:p>
            <a:pPr lvl="0" algn="ctr"/>
            <a:r>
              <a:rPr lang="en-US" sz="1200" dirty="0"/>
              <a:t>Hannah Miller</a:t>
            </a:r>
          </a:p>
          <a:p>
            <a:pPr lvl="0" algn="ctr"/>
            <a:r>
              <a:rPr lang="en-US" sz="1200" dirty="0"/>
              <a:t>ASBMR Senior Operations Coordinator</a:t>
            </a:r>
          </a:p>
        </p:txBody>
      </p:sp>
      <p:sp>
        <p:nvSpPr>
          <p:cNvPr id="14" name="TextBox 13"/>
          <p:cNvSpPr txBox="1"/>
          <p:nvPr/>
        </p:nvSpPr>
        <p:spPr>
          <a:xfrm>
            <a:off x="4185873" y="3119909"/>
            <a:ext cx="1819000" cy="461665"/>
          </a:xfrm>
          <a:prstGeom prst="rect">
            <a:avLst/>
          </a:prstGeom>
          <a:noFill/>
        </p:spPr>
        <p:txBody>
          <a:bodyPr wrap="square" rtlCol="0">
            <a:spAutoFit/>
          </a:bodyPr>
          <a:lstStyle/>
          <a:p>
            <a:pPr lvl="0" algn="ctr"/>
            <a:r>
              <a:rPr lang="en-US" sz="1200" dirty="0"/>
              <a:t>Doug Fesler</a:t>
            </a:r>
          </a:p>
          <a:p>
            <a:pPr lvl="0" algn="ctr"/>
            <a:r>
              <a:rPr lang="en-US" sz="1200" dirty="0"/>
              <a:t>ASBMR Executive Director </a:t>
            </a:r>
          </a:p>
        </p:txBody>
      </p:sp>
      <p:sp>
        <p:nvSpPr>
          <p:cNvPr id="15" name="TextBox 14"/>
          <p:cNvSpPr txBox="1"/>
          <p:nvPr/>
        </p:nvSpPr>
        <p:spPr>
          <a:xfrm>
            <a:off x="2306818" y="3119909"/>
            <a:ext cx="1987967" cy="461665"/>
          </a:xfrm>
          <a:prstGeom prst="rect">
            <a:avLst/>
          </a:prstGeom>
          <a:noFill/>
        </p:spPr>
        <p:txBody>
          <a:bodyPr wrap="square" rtlCol="0">
            <a:spAutoFit/>
          </a:bodyPr>
          <a:lstStyle/>
          <a:p>
            <a:pPr lvl="0" algn="ctr"/>
            <a:r>
              <a:rPr lang="en-US" sz="1200" dirty="0"/>
              <a:t>Claire Gill</a:t>
            </a:r>
          </a:p>
          <a:p>
            <a:pPr lvl="0" algn="ctr"/>
            <a:r>
              <a:rPr lang="en-US" sz="1200" dirty="0"/>
              <a:t>BHOF Chief Executive Officer </a:t>
            </a:r>
          </a:p>
        </p:txBody>
      </p:sp>
      <p:pic>
        <p:nvPicPr>
          <p:cNvPr id="8" name="Content Placeholder 7">
            <a:extLst>
              <a:ext uri="{FF2B5EF4-FFF2-40B4-BE49-F238E27FC236}">
                <a16:creationId xmlns:a16="http://schemas.microsoft.com/office/drawing/2014/main" id="{0AAC4721-B193-5D91-5166-AC8329FC8BC0}"/>
              </a:ext>
            </a:extLst>
          </p:cNvPr>
          <p:cNvPicPr>
            <a:picLocks noGrp="1" noChangeAspect="1"/>
          </p:cNvPicPr>
          <p:nvPr>
            <p:ph idx="1"/>
          </p:nvPr>
        </p:nvPicPr>
        <p:blipFill>
          <a:blip r:embed="rId2"/>
          <a:stretch>
            <a:fillRect/>
          </a:stretch>
        </p:blipFill>
        <p:spPr>
          <a:xfrm>
            <a:off x="2512981" y="1240244"/>
            <a:ext cx="1575642" cy="1827745"/>
          </a:xfrm>
          <a:prstGeom prst="rect">
            <a:avLst/>
          </a:prstGeom>
        </p:spPr>
      </p:pic>
      <p:pic>
        <p:nvPicPr>
          <p:cNvPr id="11" name="Picture 10">
            <a:extLst>
              <a:ext uri="{FF2B5EF4-FFF2-40B4-BE49-F238E27FC236}">
                <a16:creationId xmlns:a16="http://schemas.microsoft.com/office/drawing/2014/main" id="{EB9F9E23-E0AA-0CBA-4043-502B4FA9680D}"/>
              </a:ext>
            </a:extLst>
          </p:cNvPr>
          <p:cNvPicPr>
            <a:picLocks noChangeAspect="1"/>
          </p:cNvPicPr>
          <p:nvPr/>
        </p:nvPicPr>
        <p:blipFill>
          <a:blip r:embed="rId3"/>
          <a:stretch>
            <a:fillRect/>
          </a:stretch>
        </p:blipFill>
        <p:spPr>
          <a:xfrm>
            <a:off x="902767" y="1208397"/>
            <a:ext cx="1233142" cy="1853083"/>
          </a:xfrm>
          <a:prstGeom prst="rect">
            <a:avLst/>
          </a:prstGeom>
        </p:spPr>
      </p:pic>
      <p:pic>
        <p:nvPicPr>
          <p:cNvPr id="16" name="Picture 15" descr="A person wearing glasses&#10;&#10;Description automatically generated with low confidence">
            <a:extLst>
              <a:ext uri="{FF2B5EF4-FFF2-40B4-BE49-F238E27FC236}">
                <a16:creationId xmlns:a16="http://schemas.microsoft.com/office/drawing/2014/main" id="{3EF27DE4-7E01-41C2-9E0B-B8ADF5FF1ED2}"/>
              </a:ext>
            </a:extLst>
          </p:cNvPr>
          <p:cNvPicPr>
            <a:picLocks noChangeAspect="1"/>
          </p:cNvPicPr>
          <p:nvPr/>
        </p:nvPicPr>
        <p:blipFill>
          <a:blip r:embed="rId4"/>
          <a:stretch>
            <a:fillRect/>
          </a:stretch>
        </p:blipFill>
        <p:spPr>
          <a:xfrm>
            <a:off x="4294785" y="1231439"/>
            <a:ext cx="1651580" cy="1827745"/>
          </a:xfrm>
          <a:prstGeom prst="rect">
            <a:avLst/>
          </a:prstGeom>
        </p:spPr>
      </p:pic>
      <p:pic>
        <p:nvPicPr>
          <p:cNvPr id="17" name="Picture 16">
            <a:extLst>
              <a:ext uri="{FF2B5EF4-FFF2-40B4-BE49-F238E27FC236}">
                <a16:creationId xmlns:a16="http://schemas.microsoft.com/office/drawing/2014/main" id="{B683E490-3C61-4D16-AAC5-5F3ED4F65426}"/>
              </a:ext>
            </a:extLst>
          </p:cNvPr>
          <p:cNvPicPr>
            <a:picLocks noChangeAspect="1"/>
          </p:cNvPicPr>
          <p:nvPr/>
        </p:nvPicPr>
        <p:blipFill>
          <a:blip r:embed="rId5"/>
          <a:stretch>
            <a:fillRect/>
          </a:stretch>
        </p:blipFill>
        <p:spPr>
          <a:xfrm>
            <a:off x="6198491" y="1213160"/>
            <a:ext cx="1746453" cy="1854829"/>
          </a:xfrm>
          <a:prstGeom prst="rect">
            <a:avLst/>
          </a:prstGeom>
        </p:spPr>
      </p:pic>
      <p:pic>
        <p:nvPicPr>
          <p:cNvPr id="3" name="Picture 2" descr="Logo, company name&#10;&#10;Description automatically generated">
            <a:extLst>
              <a:ext uri="{FF2B5EF4-FFF2-40B4-BE49-F238E27FC236}">
                <a16:creationId xmlns:a16="http://schemas.microsoft.com/office/drawing/2014/main" id="{6B081718-D1D5-B4C3-D487-ED6383E6B33A}"/>
              </a:ext>
            </a:extLst>
          </p:cNvPr>
          <p:cNvPicPr>
            <a:picLocks noChangeAspect="1"/>
          </p:cNvPicPr>
          <p:nvPr/>
        </p:nvPicPr>
        <p:blipFill>
          <a:blip r:embed="rId6"/>
          <a:stretch>
            <a:fillRect/>
          </a:stretch>
        </p:blipFill>
        <p:spPr>
          <a:xfrm>
            <a:off x="1428710" y="4582140"/>
            <a:ext cx="922100" cy="449619"/>
          </a:xfrm>
          <a:prstGeom prst="rect">
            <a:avLst/>
          </a:prstGeom>
        </p:spPr>
      </p:pic>
      <p:sp>
        <p:nvSpPr>
          <p:cNvPr id="4" name="TextBox 3">
            <a:extLst>
              <a:ext uri="{FF2B5EF4-FFF2-40B4-BE49-F238E27FC236}">
                <a16:creationId xmlns:a16="http://schemas.microsoft.com/office/drawing/2014/main" id="{1B35FC41-4489-98A5-BA2A-632AA66EF6B8}"/>
              </a:ext>
            </a:extLst>
          </p:cNvPr>
          <p:cNvSpPr txBox="1"/>
          <p:nvPr/>
        </p:nvSpPr>
        <p:spPr>
          <a:xfrm>
            <a:off x="8455511" y="4701092"/>
            <a:ext cx="408790" cy="369332"/>
          </a:xfrm>
          <a:prstGeom prst="rect">
            <a:avLst/>
          </a:prstGeom>
          <a:noFill/>
        </p:spPr>
        <p:txBody>
          <a:bodyPr wrap="square" rtlCol="0">
            <a:spAutoFit/>
          </a:bodyPr>
          <a:lstStyle/>
          <a:p>
            <a:r>
              <a:rPr lang="en-US" dirty="0"/>
              <a:t> 3</a:t>
            </a:r>
          </a:p>
        </p:txBody>
      </p:sp>
    </p:spTree>
    <p:extLst>
      <p:ext uri="{BB962C8B-B14F-4D97-AF65-F5344CB8AC3E}">
        <p14:creationId xmlns:p14="http://schemas.microsoft.com/office/powerpoint/2010/main" val="1201422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marL="457200" indent="-457200">
              <a:buFont typeface="+mj-lt"/>
              <a:buAutoNum type="arabicPeriod"/>
            </a:pPr>
            <a:r>
              <a:rPr lang="en-US" dirty="0"/>
              <a:t>Welcome</a:t>
            </a:r>
          </a:p>
          <a:p>
            <a:pPr marL="457200" indent="-457200">
              <a:buFont typeface="+mj-lt"/>
              <a:buAutoNum type="arabicPeriod"/>
            </a:pPr>
            <a:r>
              <a:rPr lang="en-US" dirty="0"/>
              <a:t>Medicare Reimbursement for FLS</a:t>
            </a:r>
          </a:p>
          <a:p>
            <a:pPr marL="457200" indent="-457200">
              <a:buFont typeface="+mj-lt"/>
              <a:buAutoNum type="arabicPeriod"/>
            </a:pPr>
            <a:r>
              <a:rPr lang="en-US" dirty="0"/>
              <a:t>Meeting Tips </a:t>
            </a:r>
          </a:p>
          <a:p>
            <a:pPr marL="457200" indent="-457200">
              <a:buFont typeface="+mj-lt"/>
              <a:buAutoNum type="arabicPeriod"/>
            </a:pPr>
            <a:r>
              <a:rPr lang="en-US" dirty="0"/>
              <a:t>Online Schedules and Logistics</a:t>
            </a:r>
          </a:p>
          <a:p>
            <a:pPr marL="457200" indent="-457200">
              <a:buFont typeface="+mj-lt"/>
              <a:buAutoNum type="arabicPeriod"/>
            </a:pPr>
            <a:r>
              <a:rPr lang="en-US" dirty="0"/>
              <a:t>Leave Behind Materials and Participant Documents</a:t>
            </a:r>
          </a:p>
          <a:p>
            <a:pPr marL="457200" indent="-457200">
              <a:buFont typeface="+mj-lt"/>
              <a:buAutoNum type="arabicPeriod"/>
            </a:pPr>
            <a:r>
              <a:rPr lang="en-US" dirty="0"/>
              <a:t>Questions and Answers</a:t>
            </a:r>
          </a:p>
          <a:p>
            <a:pPr marL="457200" indent="-457200">
              <a:buFont typeface="+mj-lt"/>
              <a:buAutoNum type="arabicPeriod"/>
            </a:pPr>
            <a:endParaRPr lang="en-US" dirty="0"/>
          </a:p>
        </p:txBody>
      </p:sp>
      <p:pic>
        <p:nvPicPr>
          <p:cNvPr id="4" name="Picture 3" descr="Logo, company name&#10;&#10;Description automatically generated">
            <a:extLst>
              <a:ext uri="{FF2B5EF4-FFF2-40B4-BE49-F238E27FC236}">
                <a16:creationId xmlns:a16="http://schemas.microsoft.com/office/drawing/2014/main" id="{4631210F-20F7-5A1F-EE39-4F81C3310527}"/>
              </a:ext>
            </a:extLst>
          </p:cNvPr>
          <p:cNvPicPr>
            <a:picLocks noChangeAspect="1"/>
          </p:cNvPicPr>
          <p:nvPr/>
        </p:nvPicPr>
        <p:blipFill>
          <a:blip r:embed="rId2"/>
          <a:stretch>
            <a:fillRect/>
          </a:stretch>
        </p:blipFill>
        <p:spPr>
          <a:xfrm>
            <a:off x="1428710" y="4582140"/>
            <a:ext cx="922100" cy="449619"/>
          </a:xfrm>
          <a:prstGeom prst="rect">
            <a:avLst/>
          </a:prstGeom>
        </p:spPr>
      </p:pic>
      <p:sp>
        <p:nvSpPr>
          <p:cNvPr id="5" name="TextBox 4">
            <a:extLst>
              <a:ext uri="{FF2B5EF4-FFF2-40B4-BE49-F238E27FC236}">
                <a16:creationId xmlns:a16="http://schemas.microsoft.com/office/drawing/2014/main" id="{09C329A0-95C6-5DC8-602D-E9D0313AA42C}"/>
              </a:ext>
            </a:extLst>
          </p:cNvPr>
          <p:cNvSpPr txBox="1"/>
          <p:nvPr/>
        </p:nvSpPr>
        <p:spPr>
          <a:xfrm>
            <a:off x="8455511" y="4701092"/>
            <a:ext cx="408790" cy="369332"/>
          </a:xfrm>
          <a:prstGeom prst="rect">
            <a:avLst/>
          </a:prstGeom>
          <a:noFill/>
        </p:spPr>
        <p:txBody>
          <a:bodyPr wrap="square" rtlCol="0">
            <a:spAutoFit/>
          </a:bodyPr>
          <a:lstStyle/>
          <a:p>
            <a:r>
              <a:rPr lang="en-US" dirty="0"/>
              <a:t> 4</a:t>
            </a:r>
          </a:p>
        </p:txBody>
      </p:sp>
    </p:spTree>
    <p:extLst>
      <p:ext uri="{BB962C8B-B14F-4D97-AF65-F5344CB8AC3E}">
        <p14:creationId xmlns:p14="http://schemas.microsoft.com/office/powerpoint/2010/main" val="41823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1C14-AD39-1FA2-7A0D-FEB59DF0CE65}"/>
              </a:ext>
            </a:extLst>
          </p:cNvPr>
          <p:cNvSpPr>
            <a:spLocks noGrp="1"/>
          </p:cNvSpPr>
          <p:nvPr>
            <p:ph type="title"/>
          </p:nvPr>
        </p:nvSpPr>
        <p:spPr>
          <a:xfrm>
            <a:off x="457200" y="205979"/>
            <a:ext cx="8686800" cy="774519"/>
          </a:xfrm>
        </p:spPr>
        <p:txBody>
          <a:bodyPr>
            <a:normAutofit/>
          </a:bodyPr>
          <a:lstStyle/>
          <a:p>
            <a:r>
              <a:rPr lang="en-US" dirty="0"/>
              <a:t>Medicare Reimbursement for FLS</a:t>
            </a:r>
          </a:p>
        </p:txBody>
      </p:sp>
      <p:sp>
        <p:nvSpPr>
          <p:cNvPr id="3" name="Content Placeholder 2">
            <a:extLst>
              <a:ext uri="{FF2B5EF4-FFF2-40B4-BE49-F238E27FC236}">
                <a16:creationId xmlns:a16="http://schemas.microsoft.com/office/drawing/2014/main" id="{F0DF92EC-DB5E-52DE-78C3-87ABD7A6C0B3}"/>
              </a:ext>
            </a:extLst>
          </p:cNvPr>
          <p:cNvSpPr>
            <a:spLocks noGrp="1"/>
          </p:cNvSpPr>
          <p:nvPr>
            <p:ph idx="1"/>
          </p:nvPr>
        </p:nvSpPr>
        <p:spPr/>
        <p:txBody>
          <a:bodyPr>
            <a:normAutofit/>
          </a:bodyPr>
          <a:lstStyle/>
          <a:p>
            <a:r>
              <a:rPr lang="en-US" b="1" dirty="0"/>
              <a:t>Medicare</a:t>
            </a:r>
            <a:r>
              <a:rPr lang="en-US" dirty="0"/>
              <a:t> is the federal insurance plan for Americans 65 years or older – administered by the </a:t>
            </a:r>
            <a:r>
              <a:rPr lang="en-US" b="1" dirty="0"/>
              <a:t>Centers for Medicare &amp; Medicaid Services </a:t>
            </a:r>
            <a:r>
              <a:rPr lang="en-US" dirty="0"/>
              <a:t>(</a:t>
            </a:r>
            <a:r>
              <a:rPr lang="en-US" b="1" dirty="0"/>
              <a:t>CMS</a:t>
            </a:r>
            <a:r>
              <a:rPr lang="en-US" dirty="0"/>
              <a:t>)</a:t>
            </a:r>
          </a:p>
          <a:p>
            <a:pPr marL="0" indent="0">
              <a:buNone/>
            </a:pPr>
            <a:endParaRPr lang="en-US" dirty="0"/>
          </a:p>
          <a:p>
            <a:r>
              <a:rPr lang="en-US" b="1" dirty="0"/>
              <a:t>Physician Fee Schedule </a:t>
            </a:r>
            <a:r>
              <a:rPr lang="en-US" dirty="0"/>
              <a:t>(</a:t>
            </a:r>
            <a:r>
              <a:rPr lang="en-US" b="1" dirty="0"/>
              <a:t>PFS</a:t>
            </a:r>
            <a:r>
              <a:rPr lang="en-US" dirty="0"/>
              <a:t>) is the complete listing of fees used by Medicare to pay doctors or other providers/suppliers – </a:t>
            </a:r>
            <a:r>
              <a:rPr lang="en-US" b="1" dirty="0"/>
              <a:t>PFS</a:t>
            </a:r>
            <a:r>
              <a:rPr lang="en-US" dirty="0"/>
              <a:t> is updated annually - FY24 PFS currently in development </a:t>
            </a:r>
          </a:p>
          <a:p>
            <a:pPr marL="0" indent="0">
              <a:buNone/>
            </a:pPr>
            <a:endParaRPr lang="en-US" dirty="0"/>
          </a:p>
          <a:p>
            <a:pPr marL="0" indent="0">
              <a:buNone/>
            </a:pPr>
            <a:endParaRPr lang="en-US" dirty="0"/>
          </a:p>
          <a:p>
            <a:pPr marL="0" indent="0">
              <a:buNone/>
            </a:pPr>
            <a:endParaRPr lang="en-US" dirty="0"/>
          </a:p>
          <a:p>
            <a:endParaRPr lang="en-US" dirty="0"/>
          </a:p>
        </p:txBody>
      </p:sp>
      <p:pic>
        <p:nvPicPr>
          <p:cNvPr id="4" name="Picture 3" descr="Logo, company name&#10;&#10;Description automatically generated">
            <a:extLst>
              <a:ext uri="{FF2B5EF4-FFF2-40B4-BE49-F238E27FC236}">
                <a16:creationId xmlns:a16="http://schemas.microsoft.com/office/drawing/2014/main" id="{FB9D9FEC-5C14-12A0-5F28-0F6403130152}"/>
              </a:ext>
            </a:extLst>
          </p:cNvPr>
          <p:cNvPicPr>
            <a:picLocks noChangeAspect="1"/>
          </p:cNvPicPr>
          <p:nvPr/>
        </p:nvPicPr>
        <p:blipFill>
          <a:blip r:embed="rId2"/>
          <a:stretch>
            <a:fillRect/>
          </a:stretch>
        </p:blipFill>
        <p:spPr>
          <a:xfrm>
            <a:off x="1428710" y="4582140"/>
            <a:ext cx="922100" cy="449619"/>
          </a:xfrm>
          <a:prstGeom prst="rect">
            <a:avLst/>
          </a:prstGeom>
        </p:spPr>
      </p:pic>
      <p:sp>
        <p:nvSpPr>
          <p:cNvPr id="5" name="TextBox 4">
            <a:extLst>
              <a:ext uri="{FF2B5EF4-FFF2-40B4-BE49-F238E27FC236}">
                <a16:creationId xmlns:a16="http://schemas.microsoft.com/office/drawing/2014/main" id="{869CDDE3-D0F2-0722-87D5-76410BC86A89}"/>
              </a:ext>
            </a:extLst>
          </p:cNvPr>
          <p:cNvSpPr txBox="1"/>
          <p:nvPr/>
        </p:nvSpPr>
        <p:spPr>
          <a:xfrm>
            <a:off x="8455511" y="4701092"/>
            <a:ext cx="408790" cy="369332"/>
          </a:xfrm>
          <a:prstGeom prst="rect">
            <a:avLst/>
          </a:prstGeom>
          <a:noFill/>
        </p:spPr>
        <p:txBody>
          <a:bodyPr wrap="square" rtlCol="0">
            <a:spAutoFit/>
          </a:bodyPr>
          <a:lstStyle/>
          <a:p>
            <a:r>
              <a:rPr lang="en-US" dirty="0"/>
              <a:t> 5</a:t>
            </a:r>
          </a:p>
        </p:txBody>
      </p:sp>
    </p:spTree>
    <p:extLst>
      <p:ext uri="{BB962C8B-B14F-4D97-AF65-F5344CB8AC3E}">
        <p14:creationId xmlns:p14="http://schemas.microsoft.com/office/powerpoint/2010/main" val="153945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1C14-AD39-1FA2-7A0D-FEB59DF0CE65}"/>
              </a:ext>
            </a:extLst>
          </p:cNvPr>
          <p:cNvSpPr>
            <a:spLocks noGrp="1"/>
          </p:cNvSpPr>
          <p:nvPr>
            <p:ph type="title"/>
          </p:nvPr>
        </p:nvSpPr>
        <p:spPr>
          <a:xfrm>
            <a:off x="457200" y="205979"/>
            <a:ext cx="8686800" cy="774519"/>
          </a:xfrm>
        </p:spPr>
        <p:txBody>
          <a:bodyPr>
            <a:normAutofit/>
          </a:bodyPr>
          <a:lstStyle/>
          <a:p>
            <a:r>
              <a:rPr lang="en-US" dirty="0"/>
              <a:t>Medicare Reimbursement for FLS</a:t>
            </a:r>
          </a:p>
        </p:txBody>
      </p:sp>
      <p:sp>
        <p:nvSpPr>
          <p:cNvPr id="3" name="Content Placeholder 2">
            <a:extLst>
              <a:ext uri="{FF2B5EF4-FFF2-40B4-BE49-F238E27FC236}">
                <a16:creationId xmlns:a16="http://schemas.microsoft.com/office/drawing/2014/main" id="{F0DF92EC-DB5E-52DE-78C3-87ABD7A6C0B3}"/>
              </a:ext>
            </a:extLst>
          </p:cNvPr>
          <p:cNvSpPr>
            <a:spLocks noGrp="1"/>
          </p:cNvSpPr>
          <p:nvPr>
            <p:ph idx="1"/>
          </p:nvPr>
        </p:nvSpPr>
        <p:spPr/>
        <p:txBody>
          <a:bodyPr>
            <a:normAutofit fontScale="92500" lnSpcReduction="10000"/>
          </a:bodyPr>
          <a:lstStyle/>
          <a:p>
            <a:r>
              <a:rPr lang="en-US" b="1" dirty="0"/>
              <a:t>Medicare</a:t>
            </a:r>
            <a:r>
              <a:rPr lang="en-US" dirty="0"/>
              <a:t> does not </a:t>
            </a:r>
            <a:r>
              <a:rPr lang="en-US" sz="2100" dirty="0"/>
              <a:t>currently pay for a process </a:t>
            </a:r>
            <a:r>
              <a:rPr lang="en-US" dirty="0"/>
              <a:t>that ensures individuals 65 years or older who experience a hip or vertebral fracture receive follow-up care for underlying osteoporosis</a:t>
            </a:r>
          </a:p>
          <a:p>
            <a:pPr marL="0" indent="0">
              <a:buNone/>
            </a:pPr>
            <a:endParaRPr lang="en-US" dirty="0"/>
          </a:p>
          <a:p>
            <a:r>
              <a:rPr lang="en-US" b="1" dirty="0"/>
              <a:t>Fracture Liaison Service (FLS) </a:t>
            </a:r>
            <a:r>
              <a:rPr lang="en-US" dirty="0"/>
              <a:t>programs are post-fracture care coordination services that assure that individuals who suffer a broken bone due to osteoporosis get the evidence-based care proven to help prevent additional fractures</a:t>
            </a:r>
          </a:p>
          <a:p>
            <a:endParaRPr lang="en-US" dirty="0"/>
          </a:p>
          <a:p>
            <a:r>
              <a:rPr lang="en-US" dirty="0"/>
              <a:t>ASBMR &amp; BHOF are pur</a:t>
            </a:r>
            <a:r>
              <a:rPr lang="en-US" sz="2100" dirty="0"/>
              <a:t>sui</a:t>
            </a:r>
            <a:r>
              <a:rPr lang="en-US" dirty="0"/>
              <a:t>ng </a:t>
            </a:r>
            <a:r>
              <a:rPr lang="en-US" b="1" dirty="0"/>
              <a:t>Medicare</a:t>
            </a:r>
            <a:r>
              <a:rPr lang="en-US" dirty="0"/>
              <a:t> reimbursement for </a:t>
            </a:r>
            <a:r>
              <a:rPr lang="en-US" b="1" dirty="0"/>
              <a:t>FLS</a:t>
            </a:r>
            <a:r>
              <a:rPr lang="en-US" dirty="0"/>
              <a:t> through the </a:t>
            </a:r>
            <a:r>
              <a:rPr lang="en-US" b="1" dirty="0"/>
              <a:t>CMS Physician Fee Schedule (PFS)</a:t>
            </a:r>
          </a:p>
          <a:p>
            <a:pPr marL="0" indent="0">
              <a:buNone/>
            </a:pPr>
            <a:endParaRPr lang="en-US" dirty="0"/>
          </a:p>
          <a:p>
            <a:endParaRPr lang="en-US" dirty="0"/>
          </a:p>
        </p:txBody>
      </p:sp>
      <p:pic>
        <p:nvPicPr>
          <p:cNvPr id="4" name="Picture 3" descr="Logo, company name&#10;&#10;Description automatically generated">
            <a:extLst>
              <a:ext uri="{FF2B5EF4-FFF2-40B4-BE49-F238E27FC236}">
                <a16:creationId xmlns:a16="http://schemas.microsoft.com/office/drawing/2014/main" id="{C2C8CDFB-26CE-2D5F-9053-46811BB32860}"/>
              </a:ext>
            </a:extLst>
          </p:cNvPr>
          <p:cNvPicPr>
            <a:picLocks noChangeAspect="1"/>
          </p:cNvPicPr>
          <p:nvPr/>
        </p:nvPicPr>
        <p:blipFill>
          <a:blip r:embed="rId2"/>
          <a:stretch>
            <a:fillRect/>
          </a:stretch>
        </p:blipFill>
        <p:spPr>
          <a:xfrm>
            <a:off x="1428710" y="4582140"/>
            <a:ext cx="922100" cy="449619"/>
          </a:xfrm>
          <a:prstGeom prst="rect">
            <a:avLst/>
          </a:prstGeom>
        </p:spPr>
      </p:pic>
      <p:sp>
        <p:nvSpPr>
          <p:cNvPr id="5" name="TextBox 4">
            <a:extLst>
              <a:ext uri="{FF2B5EF4-FFF2-40B4-BE49-F238E27FC236}">
                <a16:creationId xmlns:a16="http://schemas.microsoft.com/office/drawing/2014/main" id="{164D5AC6-E73D-2CB0-A926-868FEC6F4534}"/>
              </a:ext>
            </a:extLst>
          </p:cNvPr>
          <p:cNvSpPr txBox="1"/>
          <p:nvPr/>
        </p:nvSpPr>
        <p:spPr>
          <a:xfrm>
            <a:off x="8455511" y="4701092"/>
            <a:ext cx="408790" cy="369332"/>
          </a:xfrm>
          <a:prstGeom prst="rect">
            <a:avLst/>
          </a:prstGeom>
          <a:noFill/>
        </p:spPr>
        <p:txBody>
          <a:bodyPr wrap="square" rtlCol="0">
            <a:spAutoFit/>
          </a:bodyPr>
          <a:lstStyle/>
          <a:p>
            <a:r>
              <a:rPr lang="en-US" dirty="0"/>
              <a:t> 6</a:t>
            </a:r>
          </a:p>
        </p:txBody>
      </p:sp>
    </p:spTree>
    <p:extLst>
      <p:ext uri="{BB962C8B-B14F-4D97-AF65-F5344CB8AC3E}">
        <p14:creationId xmlns:p14="http://schemas.microsoft.com/office/powerpoint/2010/main" val="255025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1C14-AD39-1FA2-7A0D-FEB59DF0CE65}"/>
              </a:ext>
            </a:extLst>
          </p:cNvPr>
          <p:cNvSpPr>
            <a:spLocks noGrp="1"/>
          </p:cNvSpPr>
          <p:nvPr>
            <p:ph type="title"/>
          </p:nvPr>
        </p:nvSpPr>
        <p:spPr>
          <a:xfrm>
            <a:off x="457200" y="205979"/>
            <a:ext cx="8686800" cy="774519"/>
          </a:xfrm>
        </p:spPr>
        <p:txBody>
          <a:bodyPr>
            <a:normAutofit/>
          </a:bodyPr>
          <a:lstStyle/>
          <a:p>
            <a:r>
              <a:rPr lang="en-US" dirty="0"/>
              <a:t>Medicare Reimbursement for FLS</a:t>
            </a:r>
          </a:p>
        </p:txBody>
      </p:sp>
      <p:sp>
        <p:nvSpPr>
          <p:cNvPr id="3" name="Content Placeholder 2">
            <a:extLst>
              <a:ext uri="{FF2B5EF4-FFF2-40B4-BE49-F238E27FC236}">
                <a16:creationId xmlns:a16="http://schemas.microsoft.com/office/drawing/2014/main" id="{F0DF92EC-DB5E-52DE-78C3-87ABD7A6C0B3}"/>
              </a:ext>
            </a:extLst>
          </p:cNvPr>
          <p:cNvSpPr>
            <a:spLocks noGrp="1"/>
          </p:cNvSpPr>
          <p:nvPr>
            <p:ph idx="1"/>
          </p:nvPr>
        </p:nvSpPr>
        <p:spPr>
          <a:xfrm>
            <a:off x="457201" y="980499"/>
            <a:ext cx="8518712" cy="3591502"/>
          </a:xfrm>
        </p:spPr>
        <p:txBody>
          <a:bodyPr>
            <a:normAutofit fontScale="92500" lnSpcReduction="10000"/>
          </a:bodyPr>
          <a:lstStyle/>
          <a:p>
            <a:r>
              <a:rPr lang="en-US" dirty="0"/>
              <a:t>Congressional legislation not required to change </a:t>
            </a:r>
            <a:r>
              <a:rPr lang="en-US" b="1" dirty="0"/>
              <a:t>Physician Fee Schedule (PFS)</a:t>
            </a:r>
          </a:p>
          <a:p>
            <a:endParaRPr lang="en-US" b="1" dirty="0"/>
          </a:p>
          <a:p>
            <a:r>
              <a:rPr lang="en-US" b="1" dirty="0"/>
              <a:t>FY23 PFS </a:t>
            </a:r>
            <a:r>
              <a:rPr lang="en-US" dirty="0"/>
              <a:t>for the first time acknowledged osteoporosis is a public health crisis that requires attention and modified a few quality measures but did not include our requested mechanism for </a:t>
            </a:r>
            <a:r>
              <a:rPr lang="en-US" b="1" dirty="0"/>
              <a:t>FLS</a:t>
            </a:r>
            <a:r>
              <a:rPr lang="en-US" dirty="0"/>
              <a:t> reimbursement</a:t>
            </a:r>
          </a:p>
          <a:p>
            <a:endParaRPr lang="en-US" dirty="0"/>
          </a:p>
          <a:p>
            <a:r>
              <a:rPr lang="en-US" sz="2100" dirty="0"/>
              <a:t>Our sense is that the proposal to pay for </a:t>
            </a:r>
            <a:r>
              <a:rPr lang="en-US" sz="2100" b="1" dirty="0"/>
              <a:t>FLS</a:t>
            </a:r>
            <a:r>
              <a:rPr lang="en-US" sz="2100" dirty="0"/>
              <a:t> wasn’t implemented due to lack of enough political </a:t>
            </a:r>
            <a:r>
              <a:rPr lang="en-US" dirty="0"/>
              <a:t>pressure for </a:t>
            </a:r>
            <a:r>
              <a:rPr lang="en-US" b="1" dirty="0"/>
              <a:t>CMS</a:t>
            </a:r>
            <a:r>
              <a:rPr lang="en-US" dirty="0"/>
              <a:t> to make the change</a:t>
            </a:r>
          </a:p>
          <a:p>
            <a:pPr marL="0" indent="0">
              <a:buNone/>
            </a:pPr>
            <a:endParaRPr lang="en-US" dirty="0"/>
          </a:p>
          <a:p>
            <a:r>
              <a:rPr lang="en-US" dirty="0"/>
              <a:t>“Political Pressure” = </a:t>
            </a:r>
            <a:r>
              <a:rPr lang="en-US" b="1" dirty="0"/>
              <a:t>CMS</a:t>
            </a:r>
            <a:r>
              <a:rPr lang="en-US" dirty="0"/>
              <a:t> hearing from members of Congress to make </a:t>
            </a:r>
            <a:r>
              <a:rPr lang="en-US" b="1" dirty="0"/>
              <a:t>FLS</a:t>
            </a:r>
            <a:r>
              <a:rPr lang="en-US" dirty="0"/>
              <a:t> a priority in the </a:t>
            </a:r>
            <a:r>
              <a:rPr lang="en-US" b="1" dirty="0"/>
              <a:t>FY24 PFS </a:t>
            </a:r>
            <a:r>
              <a:rPr lang="en-US" dirty="0"/>
              <a:t>proposed rule</a:t>
            </a:r>
          </a:p>
          <a:p>
            <a:endParaRPr lang="en-US" dirty="0"/>
          </a:p>
          <a:p>
            <a:endParaRPr lang="en-US" dirty="0"/>
          </a:p>
          <a:p>
            <a:endParaRPr lang="en-US" dirty="0"/>
          </a:p>
          <a:p>
            <a:pPr marL="0" indent="0">
              <a:buNone/>
            </a:pPr>
            <a:endParaRPr lang="en-US" dirty="0"/>
          </a:p>
          <a:p>
            <a:endParaRPr lang="en-US" dirty="0"/>
          </a:p>
        </p:txBody>
      </p:sp>
      <p:pic>
        <p:nvPicPr>
          <p:cNvPr id="4" name="Picture 3" descr="Logo, company name&#10;&#10;Description automatically generated">
            <a:extLst>
              <a:ext uri="{FF2B5EF4-FFF2-40B4-BE49-F238E27FC236}">
                <a16:creationId xmlns:a16="http://schemas.microsoft.com/office/drawing/2014/main" id="{41A50F03-16CA-E6C5-997A-CC0DC89271CA}"/>
              </a:ext>
            </a:extLst>
          </p:cNvPr>
          <p:cNvPicPr>
            <a:picLocks noChangeAspect="1"/>
          </p:cNvPicPr>
          <p:nvPr/>
        </p:nvPicPr>
        <p:blipFill>
          <a:blip r:embed="rId2"/>
          <a:stretch>
            <a:fillRect/>
          </a:stretch>
        </p:blipFill>
        <p:spPr>
          <a:xfrm>
            <a:off x="1428710" y="4582140"/>
            <a:ext cx="922100" cy="449619"/>
          </a:xfrm>
          <a:prstGeom prst="rect">
            <a:avLst/>
          </a:prstGeom>
        </p:spPr>
      </p:pic>
      <p:sp>
        <p:nvSpPr>
          <p:cNvPr id="5" name="TextBox 4">
            <a:extLst>
              <a:ext uri="{FF2B5EF4-FFF2-40B4-BE49-F238E27FC236}">
                <a16:creationId xmlns:a16="http://schemas.microsoft.com/office/drawing/2014/main" id="{3C9354CD-14F4-A93F-BC76-CB7F6064EFE2}"/>
              </a:ext>
            </a:extLst>
          </p:cNvPr>
          <p:cNvSpPr txBox="1"/>
          <p:nvPr/>
        </p:nvSpPr>
        <p:spPr>
          <a:xfrm>
            <a:off x="8455511" y="4701092"/>
            <a:ext cx="408790" cy="369332"/>
          </a:xfrm>
          <a:prstGeom prst="rect">
            <a:avLst/>
          </a:prstGeom>
          <a:noFill/>
        </p:spPr>
        <p:txBody>
          <a:bodyPr wrap="square" rtlCol="0">
            <a:spAutoFit/>
          </a:bodyPr>
          <a:lstStyle/>
          <a:p>
            <a:r>
              <a:rPr lang="en-US" dirty="0"/>
              <a:t> 7</a:t>
            </a:r>
          </a:p>
        </p:txBody>
      </p:sp>
    </p:spTree>
    <p:extLst>
      <p:ext uri="{BB962C8B-B14F-4D97-AF65-F5344CB8AC3E}">
        <p14:creationId xmlns:p14="http://schemas.microsoft.com/office/powerpoint/2010/main" val="238683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390B-6D3A-39F4-F7E8-FDB40FE52FFA}"/>
              </a:ext>
            </a:extLst>
          </p:cNvPr>
          <p:cNvSpPr>
            <a:spLocks noGrp="1"/>
          </p:cNvSpPr>
          <p:nvPr>
            <p:ph type="title"/>
          </p:nvPr>
        </p:nvSpPr>
        <p:spPr/>
        <p:txBody>
          <a:bodyPr/>
          <a:lstStyle/>
          <a:p>
            <a:r>
              <a:rPr lang="en-US" dirty="0"/>
              <a:t>Anatomy of a Congressional Office Meeting</a:t>
            </a:r>
          </a:p>
        </p:txBody>
      </p:sp>
      <p:sp>
        <p:nvSpPr>
          <p:cNvPr id="3" name="Content Placeholder 2">
            <a:extLst>
              <a:ext uri="{FF2B5EF4-FFF2-40B4-BE49-F238E27FC236}">
                <a16:creationId xmlns:a16="http://schemas.microsoft.com/office/drawing/2014/main" id="{1B7900AD-1FA8-7C05-4115-F3982C0BD705}"/>
              </a:ext>
            </a:extLst>
          </p:cNvPr>
          <p:cNvSpPr>
            <a:spLocks noGrp="1"/>
          </p:cNvSpPr>
          <p:nvPr>
            <p:ph idx="1"/>
          </p:nvPr>
        </p:nvSpPr>
        <p:spPr/>
        <p:txBody>
          <a:bodyPr/>
          <a:lstStyle/>
          <a:p>
            <a:r>
              <a:rPr lang="en-US" dirty="0"/>
              <a:t>Introductions (Be brief!)</a:t>
            </a:r>
          </a:p>
          <a:p>
            <a:r>
              <a:rPr lang="en-US" dirty="0"/>
              <a:t>“Ask”</a:t>
            </a:r>
          </a:p>
          <a:p>
            <a:r>
              <a:rPr lang="en-US" dirty="0"/>
              <a:t>Communicate why this issue is important to you</a:t>
            </a:r>
          </a:p>
          <a:p>
            <a:r>
              <a:rPr lang="en-US" dirty="0"/>
              <a:t>Summarize why change is needed</a:t>
            </a:r>
          </a:p>
          <a:p>
            <a:r>
              <a:rPr lang="en-US" dirty="0"/>
              <a:t>Reiterate the “Ask”</a:t>
            </a:r>
          </a:p>
          <a:p>
            <a:endParaRPr lang="en-US" dirty="0"/>
          </a:p>
          <a:p>
            <a:endParaRPr lang="en-US" dirty="0"/>
          </a:p>
        </p:txBody>
      </p:sp>
      <p:pic>
        <p:nvPicPr>
          <p:cNvPr id="4" name="Picture 3" descr="Logo, company name&#10;&#10;Description automatically generated">
            <a:extLst>
              <a:ext uri="{FF2B5EF4-FFF2-40B4-BE49-F238E27FC236}">
                <a16:creationId xmlns:a16="http://schemas.microsoft.com/office/drawing/2014/main" id="{4E64232D-D182-66A8-4372-CCD9D3E73F60}"/>
              </a:ext>
            </a:extLst>
          </p:cNvPr>
          <p:cNvPicPr>
            <a:picLocks noChangeAspect="1"/>
          </p:cNvPicPr>
          <p:nvPr/>
        </p:nvPicPr>
        <p:blipFill>
          <a:blip r:embed="rId2"/>
          <a:stretch>
            <a:fillRect/>
          </a:stretch>
        </p:blipFill>
        <p:spPr>
          <a:xfrm>
            <a:off x="1428710" y="4582140"/>
            <a:ext cx="922100" cy="449619"/>
          </a:xfrm>
          <a:prstGeom prst="rect">
            <a:avLst/>
          </a:prstGeom>
        </p:spPr>
      </p:pic>
      <p:sp>
        <p:nvSpPr>
          <p:cNvPr id="5" name="TextBox 4">
            <a:extLst>
              <a:ext uri="{FF2B5EF4-FFF2-40B4-BE49-F238E27FC236}">
                <a16:creationId xmlns:a16="http://schemas.microsoft.com/office/drawing/2014/main" id="{78178968-C43D-E28F-546C-0B24A5189DE3}"/>
              </a:ext>
            </a:extLst>
          </p:cNvPr>
          <p:cNvSpPr txBox="1"/>
          <p:nvPr/>
        </p:nvSpPr>
        <p:spPr>
          <a:xfrm>
            <a:off x="8455511" y="4701092"/>
            <a:ext cx="408790" cy="369332"/>
          </a:xfrm>
          <a:prstGeom prst="rect">
            <a:avLst/>
          </a:prstGeom>
          <a:noFill/>
        </p:spPr>
        <p:txBody>
          <a:bodyPr wrap="square" rtlCol="0">
            <a:spAutoFit/>
          </a:bodyPr>
          <a:lstStyle/>
          <a:p>
            <a:r>
              <a:rPr lang="en-US" dirty="0"/>
              <a:t> 8</a:t>
            </a:r>
          </a:p>
        </p:txBody>
      </p:sp>
    </p:spTree>
    <p:extLst>
      <p:ext uri="{BB962C8B-B14F-4D97-AF65-F5344CB8AC3E}">
        <p14:creationId xmlns:p14="http://schemas.microsoft.com/office/powerpoint/2010/main" val="1618197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1C14-AD39-1FA2-7A0D-FEB59DF0CE65}"/>
              </a:ext>
            </a:extLst>
          </p:cNvPr>
          <p:cNvSpPr>
            <a:spLocks noGrp="1"/>
          </p:cNvSpPr>
          <p:nvPr>
            <p:ph type="title"/>
          </p:nvPr>
        </p:nvSpPr>
        <p:spPr/>
        <p:txBody>
          <a:bodyPr/>
          <a:lstStyle/>
          <a:p>
            <a:r>
              <a:rPr lang="en-US" dirty="0"/>
              <a:t>Hill Day “Ask”</a:t>
            </a:r>
          </a:p>
        </p:txBody>
      </p:sp>
      <p:sp>
        <p:nvSpPr>
          <p:cNvPr id="3" name="Content Placeholder 2">
            <a:extLst>
              <a:ext uri="{FF2B5EF4-FFF2-40B4-BE49-F238E27FC236}">
                <a16:creationId xmlns:a16="http://schemas.microsoft.com/office/drawing/2014/main" id="{F0DF92EC-DB5E-52DE-78C3-87ABD7A6C0B3}"/>
              </a:ext>
            </a:extLst>
          </p:cNvPr>
          <p:cNvSpPr>
            <a:spLocks noGrp="1"/>
          </p:cNvSpPr>
          <p:nvPr>
            <p:ph idx="1"/>
          </p:nvPr>
        </p:nvSpPr>
        <p:spPr/>
        <p:txBody>
          <a:bodyPr>
            <a:normAutofit/>
          </a:bodyPr>
          <a:lstStyle/>
          <a:p>
            <a:pPr marL="0" indent="0">
              <a:buNone/>
            </a:pPr>
            <a:r>
              <a:rPr lang="en-US" sz="2600" b="1" i="1" dirty="0"/>
              <a:t>“I am here to ask you to please contact CMS Administrator Ms. Chiquita Brooks-LaSure and urge her to use CMS’ authority to update Medicare payment policies, so that people who suffer osteoporotic fractures get the cost-effective care they need to prevent additional fractures. This will save lives and reduce Medicare costs.”</a:t>
            </a:r>
            <a:endParaRPr lang="en-US" b="1" i="1" dirty="0"/>
          </a:p>
          <a:p>
            <a:pPr marL="0" indent="0">
              <a:buNone/>
            </a:pPr>
            <a:endParaRPr lang="en-US" dirty="0"/>
          </a:p>
          <a:p>
            <a:endParaRPr lang="en-US" dirty="0"/>
          </a:p>
        </p:txBody>
      </p:sp>
      <p:pic>
        <p:nvPicPr>
          <p:cNvPr id="4" name="Picture 3" descr="Logo, company name&#10;&#10;Description automatically generated">
            <a:extLst>
              <a:ext uri="{FF2B5EF4-FFF2-40B4-BE49-F238E27FC236}">
                <a16:creationId xmlns:a16="http://schemas.microsoft.com/office/drawing/2014/main" id="{8DC288FC-0EE0-2A07-C8F0-0CD5A805007B}"/>
              </a:ext>
            </a:extLst>
          </p:cNvPr>
          <p:cNvPicPr>
            <a:picLocks noChangeAspect="1"/>
          </p:cNvPicPr>
          <p:nvPr/>
        </p:nvPicPr>
        <p:blipFill>
          <a:blip r:embed="rId2"/>
          <a:stretch>
            <a:fillRect/>
          </a:stretch>
        </p:blipFill>
        <p:spPr>
          <a:xfrm>
            <a:off x="1428710" y="4582140"/>
            <a:ext cx="922100" cy="449619"/>
          </a:xfrm>
          <a:prstGeom prst="rect">
            <a:avLst/>
          </a:prstGeom>
        </p:spPr>
      </p:pic>
      <p:sp>
        <p:nvSpPr>
          <p:cNvPr id="5" name="TextBox 4">
            <a:extLst>
              <a:ext uri="{FF2B5EF4-FFF2-40B4-BE49-F238E27FC236}">
                <a16:creationId xmlns:a16="http://schemas.microsoft.com/office/drawing/2014/main" id="{E1F9937C-F3DF-3A1F-4BE0-5082F0143940}"/>
              </a:ext>
            </a:extLst>
          </p:cNvPr>
          <p:cNvSpPr txBox="1"/>
          <p:nvPr/>
        </p:nvSpPr>
        <p:spPr>
          <a:xfrm>
            <a:off x="8455510" y="4701092"/>
            <a:ext cx="494851"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814007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owerPoint Template - Clean">
  <a:themeElements>
    <a:clrScheme name="Custom 1">
      <a:dk1>
        <a:srgbClr val="FFFFFF"/>
      </a:dk1>
      <a:lt1>
        <a:srgbClr val="FFFFFF"/>
      </a:lt1>
      <a:dk2>
        <a:srgbClr val="84888B"/>
      </a:dk2>
      <a:lt2>
        <a:srgbClr val="DDDDDD"/>
      </a:lt2>
      <a:accent1>
        <a:srgbClr val="84888B"/>
      </a:accent1>
      <a:accent2>
        <a:srgbClr val="004282"/>
      </a:accent2>
      <a:accent3>
        <a:srgbClr val="FFFFFF"/>
      </a:accent3>
      <a:accent4>
        <a:srgbClr val="BFA500"/>
      </a:accent4>
      <a:accent5>
        <a:srgbClr val="004282"/>
      </a:accent5>
      <a:accent6>
        <a:srgbClr val="3EAEDA"/>
      </a:accent6>
      <a:hlink>
        <a:srgbClr val="BFA500"/>
      </a:hlink>
      <a:folHlink>
        <a:srgbClr val="878F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041tgp_figure_blue 1">
        <a:dk1>
          <a:srgbClr val="000000"/>
        </a:dk1>
        <a:lt1>
          <a:srgbClr val="FFFFFF"/>
        </a:lt1>
        <a:dk2>
          <a:srgbClr val="000066"/>
        </a:dk2>
        <a:lt2>
          <a:srgbClr val="DDDDDD"/>
        </a:lt2>
        <a:accent1>
          <a:srgbClr val="E47F6E"/>
        </a:accent1>
        <a:accent2>
          <a:srgbClr val="0099CC"/>
        </a:accent2>
        <a:accent3>
          <a:srgbClr val="FFFFFF"/>
        </a:accent3>
        <a:accent4>
          <a:srgbClr val="000000"/>
        </a:accent4>
        <a:accent5>
          <a:srgbClr val="EFC0BA"/>
        </a:accent5>
        <a:accent6>
          <a:srgbClr val="008AB9"/>
        </a:accent6>
        <a:hlink>
          <a:srgbClr val="7648EA"/>
        </a:hlink>
        <a:folHlink>
          <a:srgbClr val="DFAE6D"/>
        </a:folHlink>
      </a:clrScheme>
      <a:clrMap bg1="lt1" tx1="dk1" bg2="lt2" tx2="dk2" accent1="accent1" accent2="accent2" accent3="accent3" accent4="accent4" accent5="accent5" accent6="accent6" hlink="hlink" folHlink="folHlink"/>
    </a:extraClrScheme>
    <a:extraClrScheme>
      <a:clrScheme name="041tgp_figure_blue 2">
        <a:dk1>
          <a:srgbClr val="333333"/>
        </a:dk1>
        <a:lt1>
          <a:srgbClr val="FFFFFF"/>
        </a:lt1>
        <a:dk2>
          <a:srgbClr val="003366"/>
        </a:dk2>
        <a:lt2>
          <a:srgbClr val="B2B2B2"/>
        </a:lt2>
        <a:accent1>
          <a:srgbClr val="4CA491"/>
        </a:accent1>
        <a:accent2>
          <a:srgbClr val="E2AF52"/>
        </a:accent2>
        <a:accent3>
          <a:srgbClr val="FFFFFF"/>
        </a:accent3>
        <a:accent4>
          <a:srgbClr val="2A2A2A"/>
        </a:accent4>
        <a:accent5>
          <a:srgbClr val="B2CFC7"/>
        </a:accent5>
        <a:accent6>
          <a:srgbClr val="CD9E49"/>
        </a:accent6>
        <a:hlink>
          <a:srgbClr val="576CD5"/>
        </a:hlink>
        <a:folHlink>
          <a:srgbClr val="D87252"/>
        </a:folHlink>
      </a:clrScheme>
      <a:clrMap bg1="lt1" tx1="dk1" bg2="lt2" tx2="dk2" accent1="accent1" accent2="accent2" accent3="accent3" accent4="accent4" accent5="accent5" accent6="accent6" hlink="hlink" folHlink="folHlink"/>
    </a:extraClrScheme>
    <a:extraClrScheme>
      <a:clrScheme name="041tgp_figure_blue 3">
        <a:dk1>
          <a:srgbClr val="0F1A81"/>
        </a:dk1>
        <a:lt1>
          <a:srgbClr val="FFFFFF"/>
        </a:lt1>
        <a:dk2>
          <a:srgbClr val="175B5B"/>
        </a:dk2>
        <a:lt2>
          <a:srgbClr val="DDDDDD"/>
        </a:lt2>
        <a:accent1>
          <a:srgbClr val="A4C226"/>
        </a:accent1>
        <a:accent2>
          <a:srgbClr val="6CA5D8"/>
        </a:accent2>
        <a:accent3>
          <a:srgbClr val="FFFFFF"/>
        </a:accent3>
        <a:accent4>
          <a:srgbClr val="0B146D"/>
        </a:accent4>
        <a:accent5>
          <a:srgbClr val="CFDDAC"/>
        </a:accent5>
        <a:accent6>
          <a:srgbClr val="6195C4"/>
        </a:accent6>
        <a:hlink>
          <a:srgbClr val="5D4BC7"/>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TotalTime>
  <Words>2088</Words>
  <Application>Microsoft Office PowerPoint</Application>
  <PresentationFormat>On-screen Show (16:9)</PresentationFormat>
  <Paragraphs>235</Paragraphs>
  <Slides>29</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Arial</vt:lpstr>
      <vt:lpstr>Calibri</vt:lpstr>
      <vt:lpstr>Calibri Light</vt:lpstr>
      <vt:lpstr>NeuzeitGro</vt:lpstr>
      <vt:lpstr>Verdana</vt:lpstr>
      <vt:lpstr>Wingdings</vt:lpstr>
      <vt:lpstr>Office Theme</vt:lpstr>
      <vt:lpstr>PowerPoint Template - Clean</vt:lpstr>
      <vt:lpstr>2_Office Theme</vt:lpstr>
      <vt:lpstr>1_Office Theme</vt:lpstr>
      <vt:lpstr>ASBMR-BHOF Virtual Hill Day Orientation </vt:lpstr>
      <vt:lpstr>PowerPoint Presentation</vt:lpstr>
      <vt:lpstr>Panelists</vt:lpstr>
      <vt:lpstr>Agenda</vt:lpstr>
      <vt:lpstr>Medicare Reimbursement for FLS</vt:lpstr>
      <vt:lpstr>Medicare Reimbursement for FLS</vt:lpstr>
      <vt:lpstr>Medicare Reimbursement for FLS</vt:lpstr>
      <vt:lpstr>Anatomy of a Congressional Office Meeting</vt:lpstr>
      <vt:lpstr>Hill Day “Ask”</vt:lpstr>
      <vt:lpstr>Why This is Important to You</vt:lpstr>
      <vt:lpstr>Facts</vt:lpstr>
      <vt:lpstr>Why Change is Needed</vt:lpstr>
      <vt:lpstr>Hill Day “Ask”</vt:lpstr>
      <vt:lpstr>Meeting Tips &amp; Reminders</vt:lpstr>
      <vt:lpstr>Follow-Up From Your Meetings</vt:lpstr>
      <vt:lpstr>Other Troubleshooting</vt:lpstr>
      <vt:lpstr>Establishing Long Term Relationships</vt:lpstr>
      <vt:lpstr>PowerPoint Presentation</vt:lpstr>
      <vt:lpstr>PowerPoint Presentation</vt:lpstr>
      <vt:lpstr>PowerPoint Presentation</vt:lpstr>
      <vt:lpstr>PowerPoint Presentation</vt:lpstr>
      <vt:lpstr>PowerPoint Presentation</vt:lpstr>
      <vt:lpstr>Hill Day “Ask”</vt:lpstr>
      <vt:lpstr>Leave Behind Materials</vt:lpstr>
      <vt:lpstr>Participant Documents</vt:lpstr>
      <vt:lpstr>Social Media</vt:lpstr>
      <vt:lpstr>Hill Day 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Garmes</dc:creator>
  <cp:lastModifiedBy>Fesler, Douglas</cp:lastModifiedBy>
  <cp:revision>47</cp:revision>
  <dcterms:created xsi:type="dcterms:W3CDTF">2020-05-28T20:01:47Z</dcterms:created>
  <dcterms:modified xsi:type="dcterms:W3CDTF">2023-02-07T14:24:08Z</dcterms:modified>
</cp:coreProperties>
</file>